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2" r:id="rId1"/>
    <p:sldMasterId id="2147483948" r:id="rId2"/>
    <p:sldMasterId id="2147483925" r:id="rId3"/>
    <p:sldMasterId id="2147483934" r:id="rId4"/>
    <p:sldMasterId id="2147483936" r:id="rId5"/>
    <p:sldMasterId id="2147483938" r:id="rId6"/>
    <p:sldMasterId id="2147483950" r:id="rId7"/>
  </p:sldMasterIdLst>
  <p:notesMasterIdLst>
    <p:notesMasterId r:id="rId23"/>
  </p:notesMasterIdLst>
  <p:sldIdLst>
    <p:sldId id="257" r:id="rId8"/>
    <p:sldId id="914" r:id="rId9"/>
    <p:sldId id="915" r:id="rId10"/>
    <p:sldId id="906" r:id="rId11"/>
    <p:sldId id="907" r:id="rId12"/>
    <p:sldId id="908" r:id="rId13"/>
    <p:sldId id="909" r:id="rId14"/>
    <p:sldId id="910" r:id="rId15"/>
    <p:sldId id="911" r:id="rId16"/>
    <p:sldId id="912" r:id="rId17"/>
    <p:sldId id="260" r:id="rId18"/>
    <p:sldId id="261" r:id="rId19"/>
    <p:sldId id="905" r:id="rId20"/>
    <p:sldId id="904" r:id="rId21"/>
    <p:sldId id="916" r:id="rId22"/>
  </p:sldIdLst>
  <p:sldSz cx="9144000" cy="5143500" type="screen16x9"/>
  <p:notesSz cx="6797675" cy="9926638"/>
  <p:defaultTex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pos="113" userDrawn="1">
          <p15:clr>
            <a:srgbClr val="A4A3A4"/>
          </p15:clr>
        </p15:guide>
        <p15:guide id="2" orient="horz" pos="2618" userDrawn="1">
          <p15:clr>
            <a:srgbClr val="A4A3A4"/>
          </p15:clr>
        </p15:guide>
        <p15:guide id="3" orient="horz" pos="1983" userDrawn="1">
          <p15:clr>
            <a:srgbClr val="A4A3A4"/>
          </p15:clr>
        </p15:guide>
        <p15:guide id="4" orient="horz" pos="78" userDrawn="1">
          <p15:clr>
            <a:srgbClr val="A4A3A4"/>
          </p15:clr>
        </p15:guide>
        <p15:guide id="5" orient="horz" pos="1711"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nner" initials="r" lastIdx="4" clrIdx="0"/>
  <p:cmAuthor id="1" name="Marion Lang" initials="ML" lastIdx="1" clrIdx="1"/>
  <p:cmAuthor id="2" name="Katja Dutzi" initials="KD" lastIdx="3" clrIdx="2">
    <p:extLst>
      <p:ext uri="{19B8F6BF-5375-455C-9EA6-DF929625EA0E}">
        <p15:presenceInfo xmlns:p15="http://schemas.microsoft.com/office/powerpoint/2012/main" userId="S-1-5-21-2507913685-2836001077-2518403693-2705" providerId="AD"/>
      </p:ext>
    </p:extLst>
  </p:cmAuthor>
  <p:cmAuthor id="3" name="Anika Skorna" initials="AS" lastIdx="8" clrIdx="3">
    <p:extLst>
      <p:ext uri="{19B8F6BF-5375-455C-9EA6-DF929625EA0E}">
        <p15:presenceInfo xmlns:p15="http://schemas.microsoft.com/office/powerpoint/2012/main" userId="S-1-5-21-2507913685-2836001077-2518403693-3844" providerId="AD"/>
      </p:ext>
    </p:extLst>
  </p:cmAuthor>
  <p:cmAuthor id="4" name="Siamak Dadras" initials="SD" lastIdx="1" clrIdx="4">
    <p:extLst>
      <p:ext uri="{19B8F6BF-5375-455C-9EA6-DF929625EA0E}">
        <p15:presenceInfo xmlns:p15="http://schemas.microsoft.com/office/powerpoint/2012/main" userId="S::siamak.dadrasmarani@toptica-usa.com::2f2e2a27-ec24-4240-8b40-6ecfe2f96b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03A"/>
    <a:srgbClr val="0069B4"/>
    <a:srgbClr val="3FA535"/>
    <a:srgbClr val="F7A702"/>
    <a:srgbClr val="E2003B"/>
    <a:srgbClr val="E3931C"/>
    <a:srgbClr val="000000"/>
    <a:srgbClr val="0080FF"/>
    <a:srgbClr val="FF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91" autoAdjust="0"/>
    <p:restoredTop sz="69221" autoAdjust="0"/>
  </p:normalViewPr>
  <p:slideViewPr>
    <p:cSldViewPr showGuides="1">
      <p:cViewPr>
        <p:scale>
          <a:sx n="70" d="100"/>
          <a:sy n="70" d="100"/>
        </p:scale>
        <p:origin x="451" y="187"/>
      </p:cViewPr>
      <p:guideLst>
        <p:guide pos="113"/>
        <p:guide orient="horz" pos="2618"/>
        <p:guide orient="horz" pos="1983"/>
        <p:guide orient="horz" pos="78"/>
        <p:guide orient="horz" pos="1711"/>
      </p:guideLst>
    </p:cSldViewPr>
  </p:slideViewPr>
  <p:outlineViewPr>
    <p:cViewPr>
      <p:scale>
        <a:sx n="33" d="100"/>
        <a:sy n="33" d="100"/>
      </p:scale>
      <p:origin x="0" y="4746"/>
    </p:cViewPr>
  </p:outlineViewPr>
  <p:notesTextViewPr>
    <p:cViewPr>
      <p:scale>
        <a:sx n="3" d="2"/>
        <a:sy n="3" d="2"/>
      </p:scale>
      <p:origin x="0" y="0"/>
    </p:cViewPr>
  </p:notesTextViewPr>
  <p:notesViewPr>
    <p:cSldViewPr>
      <p:cViewPr varScale="1">
        <p:scale>
          <a:sx n="88" d="100"/>
          <a:sy n="88" d="100"/>
        </p:scale>
        <p:origin x="3756"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5659" cy="496332"/>
          </a:xfrm>
          <a:prstGeom prst="rect">
            <a:avLst/>
          </a:prstGeom>
        </p:spPr>
        <p:txBody>
          <a:bodyPr vert="horz" lIns="91432" tIns="45716" rIns="91432" bIns="45716" rtlCol="0"/>
          <a:lstStyle>
            <a:lvl1pPr algn="l" fontAlgn="auto">
              <a:spcBef>
                <a:spcPts val="0"/>
              </a:spcBef>
              <a:spcAft>
                <a:spcPts val="0"/>
              </a:spcAft>
              <a:defRPr sz="1200">
                <a:latin typeface="+mn-lt"/>
              </a:defRPr>
            </a:lvl1pPr>
          </a:lstStyle>
          <a:p>
            <a:pPr>
              <a:defRPr/>
            </a:pPr>
            <a:endParaRPr lang="de-DE"/>
          </a:p>
        </p:txBody>
      </p:sp>
      <p:sp>
        <p:nvSpPr>
          <p:cNvPr id="3" name="Datumsplatzhalter 2"/>
          <p:cNvSpPr>
            <a:spLocks noGrp="1"/>
          </p:cNvSpPr>
          <p:nvPr>
            <p:ph type="dt" idx="1"/>
          </p:nvPr>
        </p:nvSpPr>
        <p:spPr>
          <a:xfrm>
            <a:off x="3850444" y="1"/>
            <a:ext cx="2945659" cy="496332"/>
          </a:xfrm>
          <a:prstGeom prst="rect">
            <a:avLst/>
          </a:prstGeom>
        </p:spPr>
        <p:txBody>
          <a:bodyPr vert="horz" lIns="91432" tIns="45716" rIns="91432" bIns="45716" rtlCol="0"/>
          <a:lstStyle>
            <a:lvl1pPr algn="r" fontAlgn="auto">
              <a:spcBef>
                <a:spcPts val="0"/>
              </a:spcBef>
              <a:spcAft>
                <a:spcPts val="0"/>
              </a:spcAft>
              <a:defRPr sz="1200">
                <a:latin typeface="+mn-lt"/>
              </a:defRPr>
            </a:lvl1pPr>
          </a:lstStyle>
          <a:p>
            <a:pPr>
              <a:defRPr/>
            </a:pPr>
            <a:fld id="{3974DC44-B731-4111-87FF-9E8418AE14CE}" type="datetimeFigureOut">
              <a:rPr lang="de-DE"/>
              <a:pPr>
                <a:defRPr/>
              </a:pPr>
              <a:t>25.05.2021</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32" tIns="45716" rIns="91432" bIns="45716" rtlCol="0" anchor="ctr"/>
          <a:lstStyle/>
          <a:p>
            <a:pPr lvl="0"/>
            <a:endParaRPr lang="de-DE" noProof="0"/>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1432" tIns="45716" rIns="91432" bIns="45716"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1" y="9428584"/>
            <a:ext cx="2945659" cy="496332"/>
          </a:xfrm>
          <a:prstGeom prst="rect">
            <a:avLst/>
          </a:prstGeom>
        </p:spPr>
        <p:txBody>
          <a:bodyPr vert="horz" lIns="91432" tIns="45716" rIns="91432" bIns="45716" rtlCol="0" anchor="b"/>
          <a:lstStyle>
            <a:lvl1pPr algn="l" fontAlgn="auto">
              <a:spcBef>
                <a:spcPts val="0"/>
              </a:spcBef>
              <a:spcAft>
                <a:spcPts val="0"/>
              </a:spcAft>
              <a:defRPr sz="1200">
                <a:latin typeface="+mn-lt"/>
              </a:defRPr>
            </a:lvl1pPr>
          </a:lstStyle>
          <a:p>
            <a:pPr>
              <a:defRPr/>
            </a:pPr>
            <a:endParaRPr lang="de-DE"/>
          </a:p>
        </p:txBody>
      </p:sp>
      <p:sp>
        <p:nvSpPr>
          <p:cNvPr id="7" name="Foliennummernplatzhalter 6"/>
          <p:cNvSpPr>
            <a:spLocks noGrp="1"/>
          </p:cNvSpPr>
          <p:nvPr>
            <p:ph type="sldNum" sz="quarter" idx="5"/>
          </p:nvPr>
        </p:nvSpPr>
        <p:spPr>
          <a:xfrm>
            <a:off x="3850444" y="9428584"/>
            <a:ext cx="2945659" cy="496332"/>
          </a:xfrm>
          <a:prstGeom prst="rect">
            <a:avLst/>
          </a:prstGeom>
        </p:spPr>
        <p:txBody>
          <a:bodyPr vert="horz" lIns="91432" tIns="45716" rIns="91432" bIns="45716" rtlCol="0" anchor="b"/>
          <a:lstStyle>
            <a:lvl1pPr algn="r" fontAlgn="auto">
              <a:spcBef>
                <a:spcPts val="0"/>
              </a:spcBef>
              <a:spcAft>
                <a:spcPts val="0"/>
              </a:spcAft>
              <a:defRPr sz="1200">
                <a:latin typeface="+mn-lt"/>
              </a:defRPr>
            </a:lvl1pPr>
          </a:lstStyle>
          <a:p>
            <a:pPr>
              <a:defRPr/>
            </a:pPr>
            <a:fld id="{EC7BBE23-B488-4BE6-842F-DBFA75278EFD}" type="slidenum">
              <a:rPr lang="de-DE"/>
              <a:pPr>
                <a:defRPr/>
              </a:pPr>
              <a:t>‹#›</a:t>
            </a:fld>
            <a:endParaRPr lang="de-DE"/>
          </a:p>
        </p:txBody>
      </p:sp>
    </p:spTree>
    <p:extLst>
      <p:ext uri="{BB962C8B-B14F-4D97-AF65-F5344CB8AC3E}">
        <p14:creationId xmlns:p14="http://schemas.microsoft.com/office/powerpoint/2010/main" val="2208217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Hello this is Mark Tolbert from TOPTICA photonics. Today I’m going walk you through the evolution of some of our quantum related products and tell you about how we’ve been pushing the boundaries of the quantum over the past 2 decades.</a:t>
            </a:r>
          </a:p>
        </p:txBody>
      </p:sp>
      <p:sp>
        <p:nvSpPr>
          <p:cNvPr id="4" name="Slide Number Placeholder 3"/>
          <p:cNvSpPr>
            <a:spLocks noGrp="1"/>
          </p:cNvSpPr>
          <p:nvPr>
            <p:ph type="sldNum" sz="quarter" idx="5"/>
          </p:nvPr>
        </p:nvSpPr>
        <p:spPr/>
        <p:txBody>
          <a:bodyPr/>
          <a:lstStyle/>
          <a:p>
            <a:pPr>
              <a:defRPr/>
            </a:pPr>
            <a:fld id="{EC7BBE23-B488-4BE6-842F-DBFA75278EFD}" type="slidenum">
              <a:rPr lang="de-DE" smtClean="0"/>
              <a:pPr>
                <a:defRPr/>
              </a:pPr>
              <a:t>1</a:t>
            </a:fld>
            <a:endParaRPr lang="de-DE"/>
          </a:p>
        </p:txBody>
      </p:sp>
    </p:spTree>
    <p:extLst>
      <p:ext uri="{BB962C8B-B14F-4D97-AF65-F5344CB8AC3E}">
        <p14:creationId xmlns:p14="http://schemas.microsoft.com/office/powerpoint/2010/main" val="3330872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Then when it comes to the molecular species, we offer the most widely tunable OPO laser in the market, for example for doing mid-IR molecular spectroscopy or ultracold molecular quantum chemistry, which require narrow linewidth lasers with tunability across the mid-IR range. </a:t>
            </a:r>
          </a:p>
          <a:p>
            <a:endParaRPr lang="en-US" dirty="0"/>
          </a:p>
        </p:txBody>
      </p:sp>
      <p:sp>
        <p:nvSpPr>
          <p:cNvPr id="4" name="Slide Number Placeholder 3"/>
          <p:cNvSpPr>
            <a:spLocks noGrp="1"/>
          </p:cNvSpPr>
          <p:nvPr>
            <p:ph type="sldNum" sz="quarter" idx="5"/>
          </p:nvPr>
        </p:nvSpPr>
        <p:spPr/>
        <p:txBody>
          <a:bodyPr/>
          <a:lstStyle/>
          <a:p>
            <a:pPr>
              <a:defRPr/>
            </a:pPr>
            <a:fld id="{EC7BBE23-B488-4BE6-842F-DBFA75278EFD}" type="slidenum">
              <a:rPr lang="de-DE" smtClean="0"/>
              <a:pPr>
                <a:defRPr/>
              </a:pPr>
              <a:t>10</a:t>
            </a:fld>
            <a:endParaRPr lang="de-DE"/>
          </a:p>
        </p:txBody>
      </p:sp>
    </p:spTree>
    <p:extLst>
      <p:ext uri="{BB962C8B-B14F-4D97-AF65-F5344CB8AC3E}">
        <p14:creationId xmlns:p14="http://schemas.microsoft.com/office/powerpoint/2010/main" val="848451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COMBs:</a:t>
            </a:r>
          </a:p>
          <a:p>
            <a:pPr marL="0" marR="0">
              <a:lnSpc>
                <a:spcPct val="107000"/>
              </a:lnSpc>
              <a:spcBef>
                <a:spcPts val="0"/>
              </a:spcBef>
              <a:spcAft>
                <a:spcPts val="800"/>
              </a:spcAft>
            </a:pPr>
            <a:r>
              <a:rPr lang="en-US" sz="18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 push our innovations even further with our offset-free frequency combs and their wavelength extension modules. These systems are the backbone of the applications like phase-locking of multiple lasers in atomic clocks, or atom and ion-based quantum computers and networks. And we also offer a variety of our linewidth narrowing and phase locking electronics to make all these components work in conjunction.</a:t>
            </a:r>
          </a:p>
          <a:p>
            <a:endParaRPr lang="en-US" dirty="0"/>
          </a:p>
        </p:txBody>
      </p:sp>
      <p:sp>
        <p:nvSpPr>
          <p:cNvPr id="4" name="Slide Number Placeholder 3"/>
          <p:cNvSpPr>
            <a:spLocks noGrp="1"/>
          </p:cNvSpPr>
          <p:nvPr>
            <p:ph type="sldNum" sz="quarter" idx="5"/>
          </p:nvPr>
        </p:nvSpPr>
        <p:spPr/>
        <p:txBody>
          <a:bodyPr/>
          <a:lstStyle/>
          <a:p>
            <a:pPr>
              <a:defRPr/>
            </a:pPr>
            <a:fld id="{EC7BBE23-B488-4BE6-842F-DBFA75278EFD}" type="slidenum">
              <a:rPr lang="de-DE" smtClean="0"/>
              <a:pPr>
                <a:defRPr/>
              </a:pPr>
              <a:t>11</a:t>
            </a:fld>
            <a:endParaRPr lang="de-DE"/>
          </a:p>
        </p:txBody>
      </p:sp>
    </p:spTree>
    <p:extLst>
      <p:ext uri="{BB962C8B-B14F-4D97-AF65-F5344CB8AC3E}">
        <p14:creationId xmlns:p14="http://schemas.microsoft.com/office/powerpoint/2010/main" val="985563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T-RACK:</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we understand the need for the compact and integrated laser systems when it comes to these types of huge and busy optical setups. So we’ve overcome this significant challenge with our T-RACK systems – which are the fully integrated solutions for these types of demanding quantum experiments. And these systems are modular, so we can customize the integration of all the lasers and electronics and even the tabletop optics in standard 19” rack modules.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We’ve engineered these systems in terms of noise cancellation and passive cooling to make them work as good as our tabletop systems, and of course with much smaller footprints</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that saves a lot of space on the optical table, or even eliminates the need for a table in field deployable cases. </a:t>
            </a:r>
            <a:endParaRPr lang="en-US" dirty="0"/>
          </a:p>
        </p:txBody>
      </p:sp>
      <p:sp>
        <p:nvSpPr>
          <p:cNvPr id="4" name="Slide Number Placeholder 3"/>
          <p:cNvSpPr>
            <a:spLocks noGrp="1"/>
          </p:cNvSpPr>
          <p:nvPr>
            <p:ph type="sldNum" sz="quarter" idx="5"/>
          </p:nvPr>
        </p:nvSpPr>
        <p:spPr/>
        <p:txBody>
          <a:bodyPr/>
          <a:lstStyle/>
          <a:p>
            <a:pPr>
              <a:defRPr/>
            </a:pPr>
            <a:fld id="{EC7BBE23-B488-4BE6-842F-DBFA75278EFD}" type="slidenum">
              <a:rPr lang="de-DE" smtClean="0"/>
              <a:pPr>
                <a:defRPr/>
              </a:pPr>
              <a:t>12</a:t>
            </a:fld>
            <a:endParaRPr lang="de-DE"/>
          </a:p>
        </p:txBody>
      </p:sp>
    </p:spTree>
    <p:extLst>
      <p:ext uri="{BB962C8B-B14F-4D97-AF65-F5344CB8AC3E}">
        <p14:creationId xmlns:p14="http://schemas.microsoft.com/office/powerpoint/2010/main" val="1044788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to wrap up, we’ve been developing high-end lasers for quantum applications for more than 20 years - and we see ourselves at the frontiers of quantum, from fundamental research to the real-world applications. We have enabled quantum industrialization with hundreds of product developments and the partnerships that we have established over the years.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we can leverage this unique experience and network to work with other quantum industries in different ways, from giving strategic advice to mature their technology, to collaborating on system integration and testing, to commercializing their laser-related quantum products. </a:t>
            </a:r>
          </a:p>
        </p:txBody>
      </p:sp>
      <p:sp>
        <p:nvSpPr>
          <p:cNvPr id="4" name="Foliennummernplatzhalter 3"/>
          <p:cNvSpPr>
            <a:spLocks noGrp="1"/>
          </p:cNvSpPr>
          <p:nvPr>
            <p:ph type="sldNum" sz="quarter" idx="10"/>
          </p:nvPr>
        </p:nvSpPr>
        <p:spPr/>
        <p:txBody>
          <a:bodyPr/>
          <a:lstStyle/>
          <a:p>
            <a:pPr>
              <a:defRPr/>
            </a:pPr>
            <a:fld id="{EC7BBE23-B488-4BE6-842F-DBFA75278EFD}" type="slidenum">
              <a:rPr lang="de-DE" smtClean="0"/>
              <a:pPr>
                <a:defRPr/>
              </a:pPr>
              <a:t>14</a:t>
            </a:fld>
            <a:endParaRPr lang="de-DE"/>
          </a:p>
        </p:txBody>
      </p:sp>
    </p:spTree>
    <p:extLst>
      <p:ext uri="{BB962C8B-B14F-4D97-AF65-F5344CB8AC3E}">
        <p14:creationId xmlns:p14="http://schemas.microsoft.com/office/powerpoint/2010/main" val="417589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have any questions or would like to further discuss TOPTICA or any of our products, please reach out to me at the email address displayed on the screen. Thank you for your time. </a:t>
            </a:r>
          </a:p>
        </p:txBody>
      </p:sp>
      <p:sp>
        <p:nvSpPr>
          <p:cNvPr id="4" name="Slide Number Placeholder 3"/>
          <p:cNvSpPr>
            <a:spLocks noGrp="1"/>
          </p:cNvSpPr>
          <p:nvPr>
            <p:ph type="sldNum" sz="quarter" idx="5"/>
          </p:nvPr>
        </p:nvSpPr>
        <p:spPr/>
        <p:txBody>
          <a:bodyPr/>
          <a:lstStyle/>
          <a:p>
            <a:pPr>
              <a:defRPr/>
            </a:pPr>
            <a:fld id="{EC7BBE23-B488-4BE6-842F-DBFA75278EFD}" type="slidenum">
              <a:rPr lang="de-DE" smtClean="0"/>
              <a:pPr>
                <a:defRPr/>
              </a:pPr>
              <a:t>15</a:t>
            </a:fld>
            <a:endParaRPr lang="de-DE"/>
          </a:p>
        </p:txBody>
      </p:sp>
    </p:spTree>
    <p:extLst>
      <p:ext uri="{BB962C8B-B14F-4D97-AF65-F5344CB8AC3E}">
        <p14:creationId xmlns:p14="http://schemas.microsoft.com/office/powerpoint/2010/main" val="3669759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5914" rtl="0" eaLnBrk="1" fontAlgn="base" latinLnBrk="0" hangingPunct="1">
              <a:lnSpc>
                <a:spcPct val="100000"/>
              </a:lnSpc>
              <a:spcBef>
                <a:spcPct val="0"/>
              </a:spcBef>
              <a:spcAft>
                <a:spcPct val="0"/>
              </a:spcAft>
              <a:buClrTx/>
              <a:buSzTx/>
              <a:buFontTx/>
              <a:buNone/>
              <a:tabLst/>
              <a:defRPr/>
            </a:pPr>
            <a:fld id="{F6D3238B-D1BD-4DAF-BDDE-92F38B5B9FEC}"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5914" rtl="0" eaLnBrk="1" fontAlgn="base" latinLnBrk="0" hangingPunct="1">
                <a:lnSpc>
                  <a:spcPct val="100000"/>
                </a:lnSpc>
                <a:spcBef>
                  <a:spcPct val="0"/>
                </a:spcBef>
                <a:spcAft>
                  <a:spcPct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TOPTICA was founded in 1998 as a spin off from a quantum optics group - and since then we’ve been constantly growing and meeting the emerging applications in quantum with our laser systems. We’ve expanded to locations across the globe, including the North American location that I oversee in New York.</a:t>
            </a:r>
            <a:endParaRPr lang="en-US" dirty="0"/>
          </a:p>
        </p:txBody>
      </p:sp>
    </p:spTree>
    <p:extLst>
      <p:ext uri="{BB962C8B-B14F-4D97-AF65-F5344CB8AC3E}">
        <p14:creationId xmlns:p14="http://schemas.microsoft.com/office/powerpoint/2010/main" val="2117475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Worldwide, TOPTICA is a team of about 380 employees. We take pride in offering the broadest wavelength coverage of any laser company on the planet.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C7BBE23-B488-4BE6-842F-DBFA75278EFD}" type="slidenum">
              <a:rPr lang="de-DE" smtClean="0"/>
              <a:pPr>
                <a:defRPr/>
              </a:pPr>
              <a:t>3</a:t>
            </a:fld>
            <a:endParaRPr lang="de-DE"/>
          </a:p>
        </p:txBody>
      </p:sp>
    </p:spTree>
    <p:extLst>
      <p:ext uri="{BB962C8B-B14F-4D97-AF65-F5344CB8AC3E}">
        <p14:creationId xmlns:p14="http://schemas.microsoft.com/office/powerpoint/2010/main" val="3710525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officially started our product development in 1998 with our DL 100 ECDL, and this laser was the workhorse of the early atomic physics experiments with cold atoms and ultracold degenerate quantum gasses – and perhaps a majority of old school AMO physicists have come across these lasers at some point in their research carrier.</a:t>
            </a:r>
          </a:p>
          <a:p>
            <a:endParaRPr lang="en-US" dirty="0"/>
          </a:p>
        </p:txBody>
      </p:sp>
      <p:sp>
        <p:nvSpPr>
          <p:cNvPr id="4" name="Slide Number Placeholder 3"/>
          <p:cNvSpPr>
            <a:spLocks noGrp="1"/>
          </p:cNvSpPr>
          <p:nvPr>
            <p:ph type="sldNum" sz="quarter" idx="5"/>
          </p:nvPr>
        </p:nvSpPr>
        <p:spPr/>
        <p:txBody>
          <a:bodyPr/>
          <a:lstStyle/>
          <a:p>
            <a:pPr>
              <a:defRPr/>
            </a:pPr>
            <a:fld id="{EC7BBE23-B488-4BE6-842F-DBFA75278EFD}" type="slidenum">
              <a:rPr lang="de-DE" smtClean="0"/>
              <a:pPr>
                <a:defRPr/>
              </a:pPr>
              <a:t>4</a:t>
            </a:fld>
            <a:endParaRPr lang="de-DE"/>
          </a:p>
        </p:txBody>
      </p:sp>
    </p:spTree>
    <p:extLst>
      <p:ext uri="{BB962C8B-B14F-4D97-AF65-F5344CB8AC3E}">
        <p14:creationId xmlns:p14="http://schemas.microsoft.com/office/powerpoint/2010/main" val="1162292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But soon after, the community got pulled into more sophisticated quantum research, and they needed more advanced ECDLs to address this. So we used our experience in this field, to roll this again to a whole new generation of ECDLs called DL pro with an innovative cavity design and a fully automated digital locking mechanism.  </a:t>
            </a:r>
          </a:p>
          <a:p>
            <a:endParaRPr lang="en-US" dirty="0"/>
          </a:p>
        </p:txBody>
      </p:sp>
      <p:sp>
        <p:nvSpPr>
          <p:cNvPr id="4" name="Slide Number Placeholder 3"/>
          <p:cNvSpPr>
            <a:spLocks noGrp="1"/>
          </p:cNvSpPr>
          <p:nvPr>
            <p:ph type="sldNum" sz="quarter" idx="5"/>
          </p:nvPr>
        </p:nvSpPr>
        <p:spPr/>
        <p:txBody>
          <a:bodyPr/>
          <a:lstStyle/>
          <a:p>
            <a:pPr>
              <a:defRPr/>
            </a:pPr>
            <a:fld id="{EC7BBE23-B488-4BE6-842F-DBFA75278EFD}" type="slidenum">
              <a:rPr lang="de-DE" smtClean="0"/>
              <a:pPr>
                <a:defRPr/>
              </a:pPr>
              <a:t>5</a:t>
            </a:fld>
            <a:endParaRPr lang="de-DE"/>
          </a:p>
        </p:txBody>
      </p:sp>
    </p:spTree>
    <p:extLst>
      <p:ext uri="{BB962C8B-B14F-4D97-AF65-F5344CB8AC3E}">
        <p14:creationId xmlns:p14="http://schemas.microsoft.com/office/powerpoint/2010/main" val="52898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also offered our DFB pro lasers to address the needs for compact and robust frequency-stabilized lasers for harsh environments </a:t>
            </a:r>
            <a:endParaRPr lang="en-US" dirty="0"/>
          </a:p>
        </p:txBody>
      </p:sp>
      <p:sp>
        <p:nvSpPr>
          <p:cNvPr id="4" name="Slide Number Placeholder 3"/>
          <p:cNvSpPr>
            <a:spLocks noGrp="1"/>
          </p:cNvSpPr>
          <p:nvPr>
            <p:ph type="sldNum" sz="quarter" idx="5"/>
          </p:nvPr>
        </p:nvSpPr>
        <p:spPr/>
        <p:txBody>
          <a:bodyPr/>
          <a:lstStyle/>
          <a:p>
            <a:pPr>
              <a:defRPr/>
            </a:pPr>
            <a:fld id="{EC7BBE23-B488-4BE6-842F-DBFA75278EFD}" type="slidenum">
              <a:rPr lang="de-DE" smtClean="0"/>
              <a:pPr>
                <a:defRPr/>
              </a:pPr>
              <a:t>6</a:t>
            </a:fld>
            <a:endParaRPr lang="de-DE"/>
          </a:p>
        </p:txBody>
      </p:sp>
    </p:spTree>
    <p:extLst>
      <p:ext uri="{BB962C8B-B14F-4D97-AF65-F5344CB8AC3E}">
        <p14:creationId xmlns:p14="http://schemas.microsoft.com/office/powerpoint/2010/main" val="3369709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when the high power ECDLs were needed, for example for optical lattices, we stepped up with our tapered amplifier TA pro lasers that have been nicely meeting these applications ever since.</a:t>
            </a:r>
          </a:p>
          <a:p>
            <a:endParaRPr lang="en-US" dirty="0"/>
          </a:p>
        </p:txBody>
      </p:sp>
      <p:sp>
        <p:nvSpPr>
          <p:cNvPr id="4" name="Slide Number Placeholder 3"/>
          <p:cNvSpPr>
            <a:spLocks noGrp="1"/>
          </p:cNvSpPr>
          <p:nvPr>
            <p:ph type="sldNum" sz="quarter" idx="5"/>
          </p:nvPr>
        </p:nvSpPr>
        <p:spPr/>
        <p:txBody>
          <a:bodyPr/>
          <a:lstStyle/>
          <a:p>
            <a:pPr>
              <a:defRPr/>
            </a:pPr>
            <a:fld id="{EC7BBE23-B488-4BE6-842F-DBFA75278EFD}" type="slidenum">
              <a:rPr lang="de-DE" smtClean="0"/>
              <a:pPr>
                <a:defRPr/>
              </a:pPr>
              <a:t>7</a:t>
            </a:fld>
            <a:endParaRPr lang="de-DE"/>
          </a:p>
        </p:txBody>
      </p:sp>
    </p:spTree>
    <p:extLst>
      <p:ext uri="{BB962C8B-B14F-4D97-AF65-F5344CB8AC3E}">
        <p14:creationId xmlns:p14="http://schemas.microsoft.com/office/powerpoint/2010/main" val="3298566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We’ve also been catching up with the new atomic species, or new lines for example for Rydberg transitions, and we offer our 2</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4</a:t>
            </a:r>
            <a:r>
              <a:rPr lang="en-US" sz="12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200" dirty="0">
                <a:effectLst/>
                <a:latin typeface="Calibri" panose="020F0502020204030204" pitchFamily="34" charset="0"/>
                <a:ea typeface="Calibri" panose="020F0502020204030204" pitchFamily="34" charset="0"/>
                <a:cs typeface="Times New Roman" panose="02020603050405020304" pitchFamily="18" charset="0"/>
              </a:rPr>
              <a:t> harmonic generation lasers with extended wavelength ranges all the way down to 190 nm. </a:t>
            </a:r>
          </a:p>
        </p:txBody>
      </p:sp>
      <p:sp>
        <p:nvSpPr>
          <p:cNvPr id="4" name="Slide Number Placeholder 3"/>
          <p:cNvSpPr>
            <a:spLocks noGrp="1"/>
          </p:cNvSpPr>
          <p:nvPr>
            <p:ph type="sldNum" sz="quarter" idx="5"/>
          </p:nvPr>
        </p:nvSpPr>
        <p:spPr/>
        <p:txBody>
          <a:bodyPr/>
          <a:lstStyle/>
          <a:p>
            <a:pPr>
              <a:defRPr/>
            </a:pPr>
            <a:fld id="{EC7BBE23-B488-4BE6-842F-DBFA75278EFD}" type="slidenum">
              <a:rPr lang="de-DE" smtClean="0"/>
              <a:pPr>
                <a:defRPr/>
              </a:pPr>
              <a:t>8</a:t>
            </a:fld>
            <a:endParaRPr lang="de-DE"/>
          </a:p>
        </p:txBody>
      </p:sp>
    </p:spTree>
    <p:extLst>
      <p:ext uri="{BB962C8B-B14F-4D97-AF65-F5344CB8AC3E}">
        <p14:creationId xmlns:p14="http://schemas.microsoft.com/office/powerpoint/2010/main" val="2905960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But as we all know, quantum is not limited to the atoms. Condensed matter physicists have also been pushing quantum boundaries with micro-resonators, photonic crystals, quantum dots,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etc</a:t>
            </a:r>
            <a:r>
              <a:rPr lang="en-US" sz="1200" dirty="0">
                <a:effectLst/>
                <a:latin typeface="Calibri" panose="020F0502020204030204" pitchFamily="34" charset="0"/>
                <a:ea typeface="Calibri" panose="020F0502020204030204" pitchFamily="34" charset="0"/>
                <a:cs typeface="Times New Roman" panose="02020603050405020304" pitchFamily="18" charset="0"/>
              </a:rPr>
              <a:t> - and we need widely tunable lasers to explore and utilized the transitions of these systems. So we have developed mode-hop-free lasers with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tunabilities</a:t>
            </a:r>
            <a:r>
              <a:rPr lang="en-US" sz="1200" dirty="0">
                <a:effectLst/>
                <a:latin typeface="Calibri" panose="020F0502020204030204" pitchFamily="34" charset="0"/>
                <a:ea typeface="Calibri" panose="020F0502020204030204" pitchFamily="34" charset="0"/>
                <a:cs typeface="Times New Roman" panose="02020603050405020304" pitchFamily="18" charset="0"/>
              </a:rPr>
              <a:t> of 10s of nanometers to address this very need in a most reliable fashion.</a:t>
            </a:r>
          </a:p>
        </p:txBody>
      </p:sp>
      <p:sp>
        <p:nvSpPr>
          <p:cNvPr id="4" name="Slide Number Placeholder 3"/>
          <p:cNvSpPr>
            <a:spLocks noGrp="1"/>
          </p:cNvSpPr>
          <p:nvPr>
            <p:ph type="sldNum" sz="quarter" idx="5"/>
          </p:nvPr>
        </p:nvSpPr>
        <p:spPr/>
        <p:txBody>
          <a:bodyPr/>
          <a:lstStyle/>
          <a:p>
            <a:pPr>
              <a:defRPr/>
            </a:pPr>
            <a:fld id="{EC7BBE23-B488-4BE6-842F-DBFA75278EFD}" type="slidenum">
              <a:rPr lang="de-DE" smtClean="0"/>
              <a:pPr>
                <a:defRPr/>
              </a:pPr>
              <a:t>9</a:t>
            </a:fld>
            <a:endParaRPr lang="de-DE"/>
          </a:p>
        </p:txBody>
      </p:sp>
    </p:spTree>
    <p:extLst>
      <p:ext uri="{BB962C8B-B14F-4D97-AF65-F5344CB8AC3E}">
        <p14:creationId xmlns:p14="http://schemas.microsoft.com/office/powerpoint/2010/main" val="11525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749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 Variante 1">
    <p:spTree>
      <p:nvGrpSpPr>
        <p:cNvPr id="1" name=""/>
        <p:cNvGrpSpPr/>
        <p:nvPr/>
      </p:nvGrpSpPr>
      <p:grpSpPr>
        <a:xfrm>
          <a:off x="0" y="0"/>
          <a:ext cx="0" cy="0"/>
          <a:chOff x="0" y="0"/>
          <a:chExt cx="0" cy="0"/>
        </a:xfrm>
      </p:grpSpPr>
      <p:sp>
        <p:nvSpPr>
          <p:cNvPr id="5" name="Rechteck 4"/>
          <p:cNvSpPr/>
          <p:nvPr userDrawn="1"/>
        </p:nvSpPr>
        <p:spPr bwMode="auto">
          <a:xfrm>
            <a:off x="0" y="0"/>
            <a:ext cx="9144000" cy="5143500"/>
          </a:xfrm>
          <a:prstGeom prst="rect">
            <a:avLst/>
          </a:prstGeom>
          <a:solidFill>
            <a:schemeClr val="tx1"/>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7" name="Bildplatzhalter 6"/>
          <p:cNvSpPr>
            <a:spLocks noGrp="1"/>
          </p:cNvSpPr>
          <p:nvPr>
            <p:ph type="pic" sz="quarter" idx="10"/>
          </p:nvPr>
        </p:nvSpPr>
        <p:spPr>
          <a:xfrm>
            <a:off x="1181663" y="267494"/>
            <a:ext cx="6624736" cy="3709767"/>
          </a:xfrm>
          <a:prstGeom prst="rect">
            <a:avLst/>
          </a:prstGeom>
        </p:spPr>
        <p:txBody>
          <a:bodyPr/>
          <a:lstStyle/>
          <a:p>
            <a:endParaRPr lang="de-DE"/>
          </a:p>
        </p:txBody>
      </p:sp>
      <p:sp>
        <p:nvSpPr>
          <p:cNvPr id="8" name="Rechteck 7"/>
          <p:cNvSpPr/>
          <p:nvPr userDrawn="1"/>
        </p:nvSpPr>
        <p:spPr bwMode="auto">
          <a:xfrm>
            <a:off x="0" y="4351412"/>
            <a:ext cx="9144000" cy="792088"/>
          </a:xfrm>
          <a:prstGeom prst="rect">
            <a:avLst/>
          </a:prstGeom>
          <a:solidFill>
            <a:srgbClr val="F7A702"/>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3" name="Textplatzhalter 2"/>
          <p:cNvSpPr>
            <a:spLocks noGrp="1"/>
          </p:cNvSpPr>
          <p:nvPr>
            <p:ph type="body" sz="quarter" idx="11" hasCustomPrompt="1"/>
          </p:nvPr>
        </p:nvSpPr>
        <p:spPr>
          <a:xfrm>
            <a:off x="107504" y="4515966"/>
            <a:ext cx="8208963" cy="700087"/>
          </a:xfrm>
          <a:prstGeom prst="rect">
            <a:avLst/>
          </a:prstGeom>
        </p:spPr>
        <p:txBody>
          <a:bodyPr/>
          <a:lstStyle>
            <a:lvl1pPr marL="0" indent="0">
              <a:buNone/>
              <a:defRPr b="0">
                <a:solidFill>
                  <a:schemeClr val="tx1"/>
                </a:solidFill>
              </a:defRPr>
            </a:lvl1pPr>
          </a:lstStyle>
          <a:p>
            <a:pPr lvl="0"/>
            <a:r>
              <a:rPr lang="de-DE" sz="2800" b="1" dirty="0">
                <a:solidFill>
                  <a:schemeClr val="bg1"/>
                </a:solidFill>
              </a:rPr>
              <a:t>Kapitelüberschrift</a:t>
            </a:r>
          </a:p>
        </p:txBody>
      </p:sp>
    </p:spTree>
    <p:extLst>
      <p:ext uri="{BB962C8B-B14F-4D97-AF65-F5344CB8AC3E}">
        <p14:creationId xmlns:p14="http://schemas.microsoft.com/office/powerpoint/2010/main" val="947064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 Variante 2">
    <p:spTree>
      <p:nvGrpSpPr>
        <p:cNvPr id="1" name=""/>
        <p:cNvGrpSpPr/>
        <p:nvPr/>
      </p:nvGrpSpPr>
      <p:grpSpPr>
        <a:xfrm>
          <a:off x="0" y="0"/>
          <a:ext cx="0" cy="0"/>
          <a:chOff x="0" y="0"/>
          <a:chExt cx="0" cy="0"/>
        </a:xfrm>
      </p:grpSpPr>
      <p:sp>
        <p:nvSpPr>
          <p:cNvPr id="5" name="Rechteck 4"/>
          <p:cNvSpPr/>
          <p:nvPr userDrawn="1"/>
        </p:nvSpPr>
        <p:spPr bwMode="auto">
          <a:xfrm>
            <a:off x="0" y="0"/>
            <a:ext cx="9144000" cy="5143500"/>
          </a:xfrm>
          <a:prstGeom prst="rect">
            <a:avLst/>
          </a:prstGeom>
          <a:solidFill>
            <a:schemeClr val="tx1"/>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3" name="Rechteck 2"/>
          <p:cNvSpPr/>
          <p:nvPr userDrawn="1"/>
        </p:nvSpPr>
        <p:spPr bwMode="auto">
          <a:xfrm rot="16200000">
            <a:off x="-2176115" y="2175297"/>
            <a:ext cx="5144320" cy="792088"/>
          </a:xfrm>
          <a:prstGeom prst="rect">
            <a:avLst/>
          </a:prstGeom>
          <a:solidFill>
            <a:srgbClr val="F7A702"/>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7" name="Bildplatzhalter 6"/>
          <p:cNvSpPr>
            <a:spLocks noGrp="1"/>
          </p:cNvSpPr>
          <p:nvPr>
            <p:ph type="pic" sz="quarter" idx="10"/>
          </p:nvPr>
        </p:nvSpPr>
        <p:spPr>
          <a:xfrm>
            <a:off x="1403648" y="339502"/>
            <a:ext cx="7343775" cy="4497387"/>
          </a:xfrm>
          <a:prstGeom prst="rect">
            <a:avLst/>
          </a:prstGeom>
        </p:spPr>
        <p:txBody>
          <a:bodyPr/>
          <a:lstStyle/>
          <a:p>
            <a:endParaRPr lang="de-DE"/>
          </a:p>
        </p:txBody>
      </p:sp>
      <p:sp>
        <p:nvSpPr>
          <p:cNvPr id="6" name="Textplatzhalter 11"/>
          <p:cNvSpPr>
            <a:spLocks noGrp="1"/>
          </p:cNvSpPr>
          <p:nvPr>
            <p:ph type="body" sz="quarter" idx="11" hasCustomPrompt="1"/>
          </p:nvPr>
        </p:nvSpPr>
        <p:spPr>
          <a:xfrm rot="16200000">
            <a:off x="-2590560" y="1793702"/>
            <a:ext cx="6048375" cy="547687"/>
          </a:xfrm>
          <a:prstGeom prst="rect">
            <a:avLst/>
          </a:prstGeom>
        </p:spPr>
        <p:txBody>
          <a:bodyPr/>
          <a:lstStyle>
            <a:lvl1pPr marL="0" indent="0">
              <a:buNone/>
              <a:defRPr b="0">
                <a:solidFill>
                  <a:schemeClr val="tx1"/>
                </a:solidFill>
              </a:defRPr>
            </a:lvl1pPr>
          </a:lstStyle>
          <a:p>
            <a:pPr lvl="0"/>
            <a:r>
              <a:rPr lang="de-DE" sz="2800" b="1" dirty="0">
                <a:solidFill>
                  <a:schemeClr val="bg1"/>
                </a:solidFill>
              </a:rPr>
              <a:t>Kapitelüberschrift</a:t>
            </a:r>
          </a:p>
        </p:txBody>
      </p:sp>
    </p:spTree>
    <p:extLst>
      <p:ext uri="{BB962C8B-B14F-4D97-AF65-F5344CB8AC3E}">
        <p14:creationId xmlns:p14="http://schemas.microsoft.com/office/powerpoint/2010/main" val="2695599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leer">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bwMode="auto">
          <a:xfrm>
            <a:off x="86265" y="0"/>
            <a:ext cx="4046870" cy="5341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000">
                <a:solidFill>
                  <a:schemeClr val="bg1"/>
                </a:solidFill>
                <a:latin typeface="Arial" panose="020B0604020202020204" pitchFamily="34" charset="0"/>
                <a:cs typeface="Arial" panose="020B0604020202020204" pitchFamily="34" charset="0"/>
              </a:defRPr>
            </a:lvl1pPr>
          </a:lstStyle>
          <a:p>
            <a:pPr lvl="0"/>
            <a:r>
              <a:rPr lang="de-DE" dirty="0"/>
              <a:t>Klicken für das Titelformat</a:t>
            </a:r>
          </a:p>
        </p:txBody>
      </p:sp>
    </p:spTree>
    <p:extLst>
      <p:ext uri="{BB962C8B-B14F-4D97-AF65-F5344CB8AC3E}">
        <p14:creationId xmlns:p14="http://schemas.microsoft.com/office/powerpoint/2010/main" val="3283976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 Variante 1">
    <p:spTree>
      <p:nvGrpSpPr>
        <p:cNvPr id="1" name=""/>
        <p:cNvGrpSpPr/>
        <p:nvPr/>
      </p:nvGrpSpPr>
      <p:grpSpPr>
        <a:xfrm>
          <a:off x="0" y="0"/>
          <a:ext cx="0" cy="0"/>
          <a:chOff x="0" y="0"/>
          <a:chExt cx="0" cy="0"/>
        </a:xfrm>
      </p:grpSpPr>
      <p:sp>
        <p:nvSpPr>
          <p:cNvPr id="5" name="Rechteck 4"/>
          <p:cNvSpPr/>
          <p:nvPr userDrawn="1"/>
        </p:nvSpPr>
        <p:spPr bwMode="auto">
          <a:xfrm>
            <a:off x="0" y="0"/>
            <a:ext cx="9144000" cy="5143500"/>
          </a:xfrm>
          <a:prstGeom prst="rect">
            <a:avLst/>
          </a:prstGeom>
          <a:solidFill>
            <a:schemeClr val="tx1"/>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7" name="Bildplatzhalter 6"/>
          <p:cNvSpPr>
            <a:spLocks noGrp="1"/>
          </p:cNvSpPr>
          <p:nvPr>
            <p:ph type="pic" sz="quarter" idx="10"/>
          </p:nvPr>
        </p:nvSpPr>
        <p:spPr>
          <a:xfrm>
            <a:off x="1181663" y="267494"/>
            <a:ext cx="6624736" cy="3709767"/>
          </a:xfrm>
          <a:prstGeom prst="rect">
            <a:avLst/>
          </a:prstGeom>
        </p:spPr>
        <p:txBody>
          <a:bodyPr/>
          <a:lstStyle/>
          <a:p>
            <a:endParaRPr lang="de-DE"/>
          </a:p>
        </p:txBody>
      </p:sp>
      <p:sp>
        <p:nvSpPr>
          <p:cNvPr id="8" name="Rechteck 7"/>
          <p:cNvSpPr/>
          <p:nvPr userDrawn="1"/>
        </p:nvSpPr>
        <p:spPr bwMode="auto">
          <a:xfrm>
            <a:off x="0" y="4351412"/>
            <a:ext cx="9144000" cy="792088"/>
          </a:xfrm>
          <a:prstGeom prst="rect">
            <a:avLst/>
          </a:prstGeom>
          <a:solidFill>
            <a:srgbClr val="3FA535"/>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6" name="Textplatzhalter 11"/>
          <p:cNvSpPr>
            <a:spLocks noGrp="1"/>
          </p:cNvSpPr>
          <p:nvPr>
            <p:ph type="body" sz="quarter" idx="11" hasCustomPrompt="1"/>
          </p:nvPr>
        </p:nvSpPr>
        <p:spPr>
          <a:xfrm>
            <a:off x="107504" y="4521584"/>
            <a:ext cx="6048375" cy="547687"/>
          </a:xfrm>
          <a:prstGeom prst="rect">
            <a:avLst/>
          </a:prstGeom>
        </p:spPr>
        <p:txBody>
          <a:bodyPr/>
          <a:lstStyle>
            <a:lvl1pPr marL="0" indent="0">
              <a:buNone/>
              <a:defRPr b="0">
                <a:solidFill>
                  <a:schemeClr val="bg1"/>
                </a:solidFill>
              </a:defRPr>
            </a:lvl1pPr>
          </a:lstStyle>
          <a:p>
            <a:pPr lvl="0"/>
            <a:r>
              <a:rPr lang="de-DE" sz="2800" b="1" dirty="0">
                <a:solidFill>
                  <a:schemeClr val="bg1"/>
                </a:solidFill>
              </a:rPr>
              <a:t>Kapitelüberschrift</a:t>
            </a:r>
          </a:p>
        </p:txBody>
      </p:sp>
    </p:spTree>
    <p:extLst>
      <p:ext uri="{BB962C8B-B14F-4D97-AF65-F5344CB8AC3E}">
        <p14:creationId xmlns:p14="http://schemas.microsoft.com/office/powerpoint/2010/main" val="662908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itel Variante 2">
    <p:spTree>
      <p:nvGrpSpPr>
        <p:cNvPr id="1" name=""/>
        <p:cNvGrpSpPr/>
        <p:nvPr/>
      </p:nvGrpSpPr>
      <p:grpSpPr>
        <a:xfrm>
          <a:off x="0" y="0"/>
          <a:ext cx="0" cy="0"/>
          <a:chOff x="0" y="0"/>
          <a:chExt cx="0" cy="0"/>
        </a:xfrm>
      </p:grpSpPr>
      <p:sp>
        <p:nvSpPr>
          <p:cNvPr id="5" name="Rechteck 4"/>
          <p:cNvSpPr/>
          <p:nvPr userDrawn="1"/>
        </p:nvSpPr>
        <p:spPr bwMode="auto">
          <a:xfrm>
            <a:off x="0" y="0"/>
            <a:ext cx="9144000" cy="5143500"/>
          </a:xfrm>
          <a:prstGeom prst="rect">
            <a:avLst/>
          </a:prstGeom>
          <a:solidFill>
            <a:schemeClr val="tx1"/>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3" name="Rechteck 2"/>
          <p:cNvSpPr/>
          <p:nvPr userDrawn="1"/>
        </p:nvSpPr>
        <p:spPr bwMode="auto">
          <a:xfrm rot="16200000">
            <a:off x="-2176115" y="2175297"/>
            <a:ext cx="5144320" cy="792088"/>
          </a:xfrm>
          <a:prstGeom prst="rect">
            <a:avLst/>
          </a:prstGeom>
          <a:solidFill>
            <a:srgbClr val="3FA535"/>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7" name="Bildplatzhalter 6"/>
          <p:cNvSpPr>
            <a:spLocks noGrp="1"/>
          </p:cNvSpPr>
          <p:nvPr>
            <p:ph type="pic" sz="quarter" idx="10"/>
          </p:nvPr>
        </p:nvSpPr>
        <p:spPr>
          <a:xfrm>
            <a:off x="1403648" y="339502"/>
            <a:ext cx="7343775" cy="4497387"/>
          </a:xfrm>
          <a:prstGeom prst="rect">
            <a:avLst/>
          </a:prstGeom>
        </p:spPr>
        <p:txBody>
          <a:bodyPr/>
          <a:lstStyle/>
          <a:p>
            <a:endParaRPr lang="de-DE"/>
          </a:p>
        </p:txBody>
      </p:sp>
      <p:sp>
        <p:nvSpPr>
          <p:cNvPr id="6" name="Textplatzhalter 11"/>
          <p:cNvSpPr>
            <a:spLocks noGrp="1"/>
          </p:cNvSpPr>
          <p:nvPr>
            <p:ph type="body" sz="quarter" idx="11" hasCustomPrompt="1"/>
          </p:nvPr>
        </p:nvSpPr>
        <p:spPr>
          <a:xfrm rot="16200000">
            <a:off x="-2590560" y="1793702"/>
            <a:ext cx="6048375" cy="547687"/>
          </a:xfrm>
          <a:prstGeom prst="rect">
            <a:avLst/>
          </a:prstGeom>
        </p:spPr>
        <p:txBody>
          <a:bodyPr/>
          <a:lstStyle>
            <a:lvl1pPr marL="0" indent="0">
              <a:buNone/>
              <a:defRPr b="0">
                <a:solidFill>
                  <a:schemeClr val="bg1"/>
                </a:solidFill>
              </a:defRPr>
            </a:lvl1pPr>
          </a:lstStyle>
          <a:p>
            <a:pPr lvl="0"/>
            <a:r>
              <a:rPr lang="de-DE" sz="2800" b="1" dirty="0">
                <a:solidFill>
                  <a:schemeClr val="bg1"/>
                </a:solidFill>
              </a:rPr>
              <a:t>Kapitelüberschrift</a:t>
            </a:r>
          </a:p>
        </p:txBody>
      </p:sp>
    </p:spTree>
    <p:extLst>
      <p:ext uri="{BB962C8B-B14F-4D97-AF65-F5344CB8AC3E}">
        <p14:creationId xmlns:p14="http://schemas.microsoft.com/office/powerpoint/2010/main" val="1676987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alt leer">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bwMode="auto">
          <a:xfrm>
            <a:off x="86265" y="0"/>
            <a:ext cx="4046870" cy="5341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000">
                <a:solidFill>
                  <a:schemeClr val="bg1"/>
                </a:solidFill>
                <a:latin typeface="Arial" panose="020B0604020202020204" pitchFamily="34" charset="0"/>
                <a:cs typeface="Arial" panose="020B0604020202020204" pitchFamily="34" charset="0"/>
              </a:defRPr>
            </a:lvl1pPr>
          </a:lstStyle>
          <a:p>
            <a:pPr lvl="0"/>
            <a:r>
              <a:rPr lang="de-DE" dirty="0"/>
              <a:t>Klicken für das Titelformat</a:t>
            </a:r>
          </a:p>
        </p:txBody>
      </p:sp>
    </p:spTree>
    <p:extLst>
      <p:ext uri="{BB962C8B-B14F-4D97-AF65-F5344CB8AC3E}">
        <p14:creationId xmlns:p14="http://schemas.microsoft.com/office/powerpoint/2010/main" val="1659712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alt ps/fs Lasers">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bwMode="auto">
          <a:xfrm>
            <a:off x="86265" y="0"/>
            <a:ext cx="4046870" cy="5341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000">
                <a:solidFill>
                  <a:schemeClr val="bg1"/>
                </a:solidFill>
                <a:latin typeface="Arial" panose="020B0604020202020204" pitchFamily="34" charset="0"/>
                <a:cs typeface="Arial" panose="020B0604020202020204" pitchFamily="34" charset="0"/>
              </a:defRPr>
            </a:lvl1pPr>
          </a:lstStyle>
          <a:p>
            <a:pPr lvl="0"/>
            <a:r>
              <a:rPr lang="de-DE" dirty="0"/>
              <a:t>Klicken für das Titelformat</a:t>
            </a:r>
          </a:p>
        </p:txBody>
      </p:sp>
    </p:spTree>
    <p:extLst>
      <p:ext uri="{BB962C8B-B14F-4D97-AF65-F5344CB8AC3E}">
        <p14:creationId xmlns:p14="http://schemas.microsoft.com/office/powerpoint/2010/main" val="767557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halt leer">
    <p:spTree>
      <p:nvGrpSpPr>
        <p:cNvPr id="1" name=""/>
        <p:cNvGrpSpPr/>
        <p:nvPr/>
      </p:nvGrpSpPr>
      <p:grpSpPr>
        <a:xfrm>
          <a:off x="0" y="0"/>
          <a:ext cx="0" cy="0"/>
          <a:chOff x="0" y="0"/>
          <a:chExt cx="0" cy="0"/>
        </a:xfrm>
      </p:grpSpPr>
      <p:sp>
        <p:nvSpPr>
          <p:cNvPr id="3" name="Rechteck 2"/>
          <p:cNvSpPr/>
          <p:nvPr userDrawn="1"/>
        </p:nvSpPr>
        <p:spPr bwMode="auto">
          <a:xfrm>
            <a:off x="0" y="0"/>
            <a:ext cx="9144000" cy="566891"/>
          </a:xfrm>
          <a:prstGeom prst="rect">
            <a:avLst/>
          </a:prstGeom>
          <a:solidFill>
            <a:schemeClr val="tx1"/>
          </a:solidFill>
          <a:ln w="9525">
            <a:noFill/>
            <a:miter lim="800000"/>
            <a:headEnd/>
            <a:tailEnd/>
          </a:ln>
        </p:spPr>
        <p:txBody>
          <a:bodyPr wrap="none" rtlCol="0" anchor="ctr"/>
          <a:lstStyle/>
          <a:p>
            <a:pPr algn="ctr" eaLnBrk="0" hangingPunct="0"/>
            <a:endParaRPr lang="de-DE" sz="1400" dirty="0">
              <a:solidFill>
                <a:schemeClr val="bg1"/>
              </a:solidFill>
              <a:latin typeface="HelveticaNeue LT 45 Lt" panose="020B0404020002020204" pitchFamily="34" charset="0"/>
            </a:endParaRPr>
          </a:p>
        </p:txBody>
      </p:sp>
      <p:sp>
        <p:nvSpPr>
          <p:cNvPr id="4" name="Rechteck 3"/>
          <p:cNvSpPr/>
          <p:nvPr userDrawn="1"/>
        </p:nvSpPr>
        <p:spPr bwMode="auto">
          <a:xfrm>
            <a:off x="0" y="540243"/>
            <a:ext cx="9144000" cy="50291"/>
          </a:xfrm>
          <a:prstGeom prst="rect">
            <a:avLst/>
          </a:prstGeom>
          <a:solidFill>
            <a:srgbClr val="E4003A"/>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15" name="Rectangle 2"/>
          <p:cNvSpPr>
            <a:spLocks noGrp="1" noChangeArrowheads="1"/>
          </p:cNvSpPr>
          <p:nvPr>
            <p:ph type="title"/>
          </p:nvPr>
        </p:nvSpPr>
        <p:spPr bwMode="auto">
          <a:xfrm>
            <a:off x="86265" y="0"/>
            <a:ext cx="4046870" cy="5341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000">
                <a:solidFill>
                  <a:schemeClr val="bg1"/>
                </a:solidFill>
                <a:latin typeface="Arial" panose="020B0604020202020204" pitchFamily="34" charset="0"/>
                <a:cs typeface="Arial" panose="020B0604020202020204" pitchFamily="34" charset="0"/>
              </a:defRPr>
            </a:lvl1pPr>
          </a:lstStyle>
          <a:p>
            <a:pPr lvl="0"/>
            <a:r>
              <a:rPr lang="de-DE" dirty="0"/>
              <a:t>Klicken für das Titelformat</a:t>
            </a:r>
          </a:p>
        </p:txBody>
      </p:sp>
      <p:sp>
        <p:nvSpPr>
          <p:cNvPr id="5" name="Textfeld 4"/>
          <p:cNvSpPr txBox="1"/>
          <p:nvPr userDrawn="1"/>
        </p:nvSpPr>
        <p:spPr>
          <a:xfrm>
            <a:off x="8604448" y="349722"/>
            <a:ext cx="1623425" cy="169277"/>
          </a:xfrm>
          <a:prstGeom prst="rect">
            <a:avLst/>
          </a:prstGeom>
          <a:noFill/>
        </p:spPr>
        <p:txBody>
          <a:bodyPr wrap="square" rtlCol="0">
            <a:spAutoFit/>
          </a:bodyPr>
          <a:lstStyle/>
          <a:p>
            <a:pPr algn="l"/>
            <a:r>
              <a:rPr lang="de-DE" sz="500" dirty="0" err="1">
                <a:solidFill>
                  <a:schemeClr val="bg1"/>
                </a:solidFill>
                <a:latin typeface="Arial" panose="020B0604020202020204" pitchFamily="34" charset="0"/>
                <a:ea typeface="Verdana" pitchFamily="34" charset="0"/>
                <a:cs typeface="Arial" panose="020B0604020202020204" pitchFamily="34" charset="0"/>
              </a:rPr>
              <a:t>confidential</a:t>
            </a:r>
            <a:endParaRPr lang="de-DE" sz="500" dirty="0">
              <a:solidFill>
                <a:schemeClr val="bg1"/>
              </a:solidFill>
              <a:latin typeface="Arial" panose="020B0604020202020204" pitchFamily="34" charset="0"/>
              <a:ea typeface="Verdana" pitchFamily="34" charset="0"/>
              <a:cs typeface="Arial" panose="020B0604020202020204" pitchFamily="34" charset="0"/>
            </a:endParaRPr>
          </a:p>
        </p:txBody>
      </p:sp>
      <p:pic>
        <p:nvPicPr>
          <p:cNvPr id="6" name="Grafik 5" descr="Logo_rot_schwarz_transparent.png"/>
          <p:cNvPicPr>
            <a:picLocks noChangeAspect="1"/>
          </p:cNvPicPr>
          <p:nvPr userDrawn="1"/>
        </p:nvPicPr>
        <p:blipFill>
          <a:blip r:embed="rId2" cstate="print"/>
          <a:stretch>
            <a:fillRect/>
          </a:stretch>
        </p:blipFill>
        <p:spPr>
          <a:xfrm>
            <a:off x="100329" y="4775236"/>
            <a:ext cx="727255" cy="288032"/>
          </a:xfrm>
          <a:prstGeom prst="rect">
            <a:avLst/>
          </a:prstGeom>
        </p:spPr>
      </p:pic>
      <p:cxnSp>
        <p:nvCxnSpPr>
          <p:cNvPr id="7" name="Gerader Verbinder 6"/>
          <p:cNvCxnSpPr/>
          <p:nvPr userDrawn="1"/>
        </p:nvCxnSpPr>
        <p:spPr>
          <a:xfrm>
            <a:off x="893928" y="4916474"/>
            <a:ext cx="815740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296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6" name="Bildplatzhalter 5"/>
          <p:cNvSpPr>
            <a:spLocks noGrp="1"/>
          </p:cNvSpPr>
          <p:nvPr>
            <p:ph type="pic" sz="quarter" idx="10"/>
          </p:nvPr>
        </p:nvSpPr>
        <p:spPr>
          <a:xfrm>
            <a:off x="323528" y="1074924"/>
            <a:ext cx="2768443" cy="1836241"/>
          </a:xfrm>
          <a:prstGeom prst="rect">
            <a:avLst/>
          </a:prstGeom>
        </p:spPr>
        <p:txBody>
          <a:bodyPr/>
          <a:lstStyle/>
          <a:p>
            <a:endParaRPr lang="de-DE"/>
          </a:p>
        </p:txBody>
      </p:sp>
      <p:cxnSp>
        <p:nvCxnSpPr>
          <p:cNvPr id="8" name="Gerader Verbinder 7"/>
          <p:cNvCxnSpPr/>
          <p:nvPr userDrawn="1"/>
        </p:nvCxnSpPr>
        <p:spPr>
          <a:xfrm>
            <a:off x="0" y="2931790"/>
            <a:ext cx="9144000" cy="0"/>
          </a:xfrm>
          <a:prstGeom prst="line">
            <a:avLst/>
          </a:prstGeom>
          <a:ln w="38100">
            <a:solidFill>
              <a:srgbClr val="E4003A"/>
            </a:solidFill>
          </a:ln>
        </p:spPr>
        <p:style>
          <a:lnRef idx="1">
            <a:schemeClr val="accent1"/>
          </a:lnRef>
          <a:fillRef idx="0">
            <a:schemeClr val="accent1"/>
          </a:fillRef>
          <a:effectRef idx="0">
            <a:schemeClr val="accent1"/>
          </a:effectRef>
          <a:fontRef idx="minor">
            <a:schemeClr val="tx1"/>
          </a:fontRef>
        </p:style>
      </p:cxnSp>
      <p:sp>
        <p:nvSpPr>
          <p:cNvPr id="14" name="Bildplatzhalter 13"/>
          <p:cNvSpPr>
            <a:spLocks noGrp="1"/>
          </p:cNvSpPr>
          <p:nvPr>
            <p:ph type="pic" sz="quarter" idx="11"/>
          </p:nvPr>
        </p:nvSpPr>
        <p:spPr>
          <a:xfrm>
            <a:off x="323528" y="3430423"/>
            <a:ext cx="2159000" cy="1152525"/>
          </a:xfrm>
          <a:prstGeom prst="rect">
            <a:avLst/>
          </a:prstGeom>
        </p:spPr>
        <p:txBody>
          <a:bodyPr/>
          <a:lstStyle/>
          <a:p>
            <a:endParaRPr lang="de-DE"/>
          </a:p>
        </p:txBody>
      </p:sp>
      <p:sp>
        <p:nvSpPr>
          <p:cNvPr id="15" name="Bildplatzhalter 13"/>
          <p:cNvSpPr>
            <a:spLocks noGrp="1"/>
          </p:cNvSpPr>
          <p:nvPr>
            <p:ph type="pic" sz="quarter" idx="12"/>
          </p:nvPr>
        </p:nvSpPr>
        <p:spPr>
          <a:xfrm>
            <a:off x="3419872" y="3432121"/>
            <a:ext cx="2159000" cy="1152525"/>
          </a:xfrm>
          <a:prstGeom prst="rect">
            <a:avLst/>
          </a:prstGeom>
        </p:spPr>
        <p:txBody>
          <a:bodyPr/>
          <a:lstStyle/>
          <a:p>
            <a:endParaRPr lang="de-DE"/>
          </a:p>
        </p:txBody>
      </p:sp>
      <p:sp>
        <p:nvSpPr>
          <p:cNvPr id="16" name="Bildplatzhalter 13"/>
          <p:cNvSpPr>
            <a:spLocks noGrp="1"/>
          </p:cNvSpPr>
          <p:nvPr>
            <p:ph type="pic" sz="quarter" idx="13"/>
          </p:nvPr>
        </p:nvSpPr>
        <p:spPr>
          <a:xfrm>
            <a:off x="6732240" y="3438098"/>
            <a:ext cx="2159000" cy="1152525"/>
          </a:xfrm>
          <a:prstGeom prst="rect">
            <a:avLst/>
          </a:prstGeom>
        </p:spPr>
        <p:txBody>
          <a:bodyPr/>
          <a:lstStyle/>
          <a:p>
            <a:endParaRPr lang="de-DE"/>
          </a:p>
        </p:txBody>
      </p:sp>
      <p:sp>
        <p:nvSpPr>
          <p:cNvPr id="17" name="Textplatzhalter 17"/>
          <p:cNvSpPr>
            <a:spLocks noGrp="1"/>
          </p:cNvSpPr>
          <p:nvPr>
            <p:ph type="body" sz="quarter" idx="14" hasCustomPrompt="1"/>
          </p:nvPr>
        </p:nvSpPr>
        <p:spPr>
          <a:xfrm>
            <a:off x="209392" y="4811156"/>
            <a:ext cx="4375452" cy="218072"/>
          </a:xfrm>
          <a:prstGeom prst="rect">
            <a:avLst/>
          </a:prstGeom>
        </p:spPr>
        <p:txBody>
          <a:bodyPr>
            <a:noAutofit/>
          </a:bodyPr>
          <a:lstStyle>
            <a:lvl1pPr marL="0" indent="0">
              <a:buNone/>
              <a:defRPr sz="1200" baseline="0">
                <a:solidFill>
                  <a:schemeClr val="accent1"/>
                </a:solidFill>
                <a:latin typeface="Arial" panose="020B0604020202020204" pitchFamily="34" charset="0"/>
                <a:cs typeface="Arial" panose="020B0604020202020204" pitchFamily="34"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dirty="0"/>
              <a:t>Name of Conference &amp; Session &amp; Date</a:t>
            </a:r>
          </a:p>
        </p:txBody>
      </p:sp>
      <p:sp>
        <p:nvSpPr>
          <p:cNvPr id="18" name="Textplatzhalter 17"/>
          <p:cNvSpPr>
            <a:spLocks noGrp="1"/>
          </p:cNvSpPr>
          <p:nvPr>
            <p:ph type="body" sz="quarter" idx="15" hasCustomPrompt="1"/>
          </p:nvPr>
        </p:nvSpPr>
        <p:spPr>
          <a:xfrm>
            <a:off x="4612940" y="4813834"/>
            <a:ext cx="4375452" cy="218072"/>
          </a:xfrm>
          <a:prstGeom prst="rect">
            <a:avLst/>
          </a:prstGeom>
        </p:spPr>
        <p:txBody>
          <a:bodyPr>
            <a:noAutofit/>
          </a:bodyPr>
          <a:lstStyle>
            <a:lvl1pPr marL="0" indent="0" algn="r">
              <a:buNone/>
              <a:defRPr sz="1200" baseline="0">
                <a:solidFill>
                  <a:srgbClr val="E4003A"/>
                </a:solidFill>
                <a:latin typeface="Arial" panose="020B0604020202020204" pitchFamily="34" charset="0"/>
                <a:cs typeface="Arial" panose="020B0604020202020204" pitchFamily="34"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dirty="0"/>
              <a:t>TOPTICA </a:t>
            </a:r>
            <a:r>
              <a:rPr lang="de-DE" dirty="0" err="1"/>
              <a:t>Photonics</a:t>
            </a:r>
            <a:r>
              <a:rPr lang="de-DE" dirty="0"/>
              <a:t> </a:t>
            </a:r>
            <a:r>
              <a:rPr lang="de-DE" dirty="0" err="1"/>
              <a:t>or</a:t>
            </a:r>
            <a:r>
              <a:rPr lang="de-DE" dirty="0"/>
              <a:t> </a:t>
            </a:r>
            <a:r>
              <a:rPr lang="de-DE" dirty="0" err="1"/>
              <a:t>other</a:t>
            </a:r>
            <a:r>
              <a:rPr lang="de-DE" dirty="0"/>
              <a:t> Affiliation(s)</a:t>
            </a:r>
          </a:p>
        </p:txBody>
      </p:sp>
      <p:sp>
        <p:nvSpPr>
          <p:cNvPr id="19" name="Textplatzhalter 17"/>
          <p:cNvSpPr>
            <a:spLocks noGrp="1"/>
          </p:cNvSpPr>
          <p:nvPr>
            <p:ph type="body" sz="quarter" idx="16" hasCustomPrompt="1"/>
          </p:nvPr>
        </p:nvSpPr>
        <p:spPr>
          <a:xfrm>
            <a:off x="3347864" y="2535150"/>
            <a:ext cx="4375452" cy="396639"/>
          </a:xfrm>
          <a:prstGeom prst="rect">
            <a:avLst/>
          </a:prstGeom>
        </p:spPr>
        <p:txBody>
          <a:bodyPr>
            <a:noAutofit/>
          </a:bodyPr>
          <a:lstStyle>
            <a:lvl1pPr marL="0" indent="0">
              <a:buNone/>
              <a:defRPr sz="2400" b="1" baseline="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dirty="0"/>
              <a:t>Insert Title</a:t>
            </a:r>
          </a:p>
        </p:txBody>
      </p:sp>
      <p:sp>
        <p:nvSpPr>
          <p:cNvPr id="20" name="Textplatzhalter 17"/>
          <p:cNvSpPr>
            <a:spLocks noGrp="1"/>
          </p:cNvSpPr>
          <p:nvPr>
            <p:ph type="body" sz="quarter" idx="17" hasCustomPrompt="1"/>
          </p:nvPr>
        </p:nvSpPr>
        <p:spPr>
          <a:xfrm>
            <a:off x="3347864" y="2931676"/>
            <a:ext cx="4375452" cy="396639"/>
          </a:xfrm>
          <a:prstGeom prst="rect">
            <a:avLst/>
          </a:prstGeom>
        </p:spPr>
        <p:txBody>
          <a:bodyPr>
            <a:noAutofit/>
          </a:bodyPr>
          <a:lstStyle>
            <a:lvl1pPr marL="0" indent="0">
              <a:buNone/>
              <a:defRPr sz="1800" b="0" baseline="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dirty="0" err="1"/>
              <a:t>Your</a:t>
            </a:r>
            <a:r>
              <a:rPr lang="de-DE" dirty="0"/>
              <a:t> Name(s)</a:t>
            </a:r>
          </a:p>
        </p:txBody>
      </p:sp>
    </p:spTree>
    <p:extLst>
      <p:ext uri="{BB962C8B-B14F-4D97-AF65-F5344CB8AC3E}">
        <p14:creationId xmlns:p14="http://schemas.microsoft.com/office/powerpoint/2010/main" val="328391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 Variante 1">
    <p:spTree>
      <p:nvGrpSpPr>
        <p:cNvPr id="1" name=""/>
        <p:cNvGrpSpPr/>
        <p:nvPr/>
      </p:nvGrpSpPr>
      <p:grpSpPr>
        <a:xfrm>
          <a:off x="0" y="0"/>
          <a:ext cx="0" cy="0"/>
          <a:chOff x="0" y="0"/>
          <a:chExt cx="0" cy="0"/>
        </a:xfrm>
      </p:grpSpPr>
      <p:sp>
        <p:nvSpPr>
          <p:cNvPr id="5" name="Rechteck 4"/>
          <p:cNvSpPr/>
          <p:nvPr userDrawn="1"/>
        </p:nvSpPr>
        <p:spPr bwMode="auto">
          <a:xfrm>
            <a:off x="0" y="0"/>
            <a:ext cx="9144000" cy="5143500"/>
          </a:xfrm>
          <a:prstGeom prst="rect">
            <a:avLst/>
          </a:prstGeom>
          <a:solidFill>
            <a:schemeClr val="tx1"/>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7" name="Bildplatzhalter 6"/>
          <p:cNvSpPr>
            <a:spLocks noGrp="1"/>
          </p:cNvSpPr>
          <p:nvPr>
            <p:ph type="pic" sz="quarter" idx="10"/>
          </p:nvPr>
        </p:nvSpPr>
        <p:spPr>
          <a:xfrm>
            <a:off x="1181663" y="267494"/>
            <a:ext cx="6624736" cy="3709767"/>
          </a:xfrm>
          <a:prstGeom prst="rect">
            <a:avLst/>
          </a:prstGeom>
        </p:spPr>
        <p:txBody>
          <a:bodyPr/>
          <a:lstStyle/>
          <a:p>
            <a:endParaRPr lang="de-DE"/>
          </a:p>
        </p:txBody>
      </p:sp>
      <p:sp>
        <p:nvSpPr>
          <p:cNvPr id="8" name="Rechteck 7"/>
          <p:cNvSpPr/>
          <p:nvPr userDrawn="1"/>
        </p:nvSpPr>
        <p:spPr bwMode="auto">
          <a:xfrm>
            <a:off x="0" y="4351412"/>
            <a:ext cx="9144000" cy="792088"/>
          </a:xfrm>
          <a:prstGeom prst="rect">
            <a:avLst/>
          </a:prstGeom>
          <a:solidFill>
            <a:srgbClr val="E4003A"/>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12" name="Textplatzhalter 11"/>
          <p:cNvSpPr>
            <a:spLocks noGrp="1"/>
          </p:cNvSpPr>
          <p:nvPr>
            <p:ph type="body" sz="quarter" idx="11" hasCustomPrompt="1"/>
          </p:nvPr>
        </p:nvSpPr>
        <p:spPr>
          <a:xfrm>
            <a:off x="107504" y="4521584"/>
            <a:ext cx="6048375" cy="547687"/>
          </a:xfrm>
          <a:prstGeom prst="rect">
            <a:avLst/>
          </a:prstGeom>
        </p:spPr>
        <p:txBody>
          <a:bodyPr/>
          <a:lstStyle>
            <a:lvl1pPr marL="0" indent="0">
              <a:buNone/>
              <a:defRPr b="0">
                <a:solidFill>
                  <a:schemeClr val="bg1"/>
                </a:solidFill>
              </a:defRPr>
            </a:lvl1pPr>
          </a:lstStyle>
          <a:p>
            <a:pPr lvl="0"/>
            <a:r>
              <a:rPr lang="de-DE" sz="2800" b="1" dirty="0">
                <a:solidFill>
                  <a:schemeClr val="bg1"/>
                </a:solidFill>
              </a:rPr>
              <a:t>Kapitelüberschrift</a:t>
            </a:r>
          </a:p>
        </p:txBody>
      </p:sp>
    </p:spTree>
    <p:extLst>
      <p:ext uri="{BB962C8B-B14F-4D97-AF65-F5344CB8AC3E}">
        <p14:creationId xmlns:p14="http://schemas.microsoft.com/office/powerpoint/2010/main" val="3449177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 Variante 2">
    <p:spTree>
      <p:nvGrpSpPr>
        <p:cNvPr id="1" name=""/>
        <p:cNvGrpSpPr/>
        <p:nvPr/>
      </p:nvGrpSpPr>
      <p:grpSpPr>
        <a:xfrm>
          <a:off x="0" y="0"/>
          <a:ext cx="0" cy="0"/>
          <a:chOff x="0" y="0"/>
          <a:chExt cx="0" cy="0"/>
        </a:xfrm>
      </p:grpSpPr>
      <p:sp>
        <p:nvSpPr>
          <p:cNvPr id="5" name="Rechteck 4"/>
          <p:cNvSpPr/>
          <p:nvPr userDrawn="1"/>
        </p:nvSpPr>
        <p:spPr bwMode="auto">
          <a:xfrm>
            <a:off x="0" y="0"/>
            <a:ext cx="9144000" cy="5143500"/>
          </a:xfrm>
          <a:prstGeom prst="rect">
            <a:avLst/>
          </a:prstGeom>
          <a:solidFill>
            <a:schemeClr val="tx1"/>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3" name="Rechteck 2"/>
          <p:cNvSpPr/>
          <p:nvPr userDrawn="1"/>
        </p:nvSpPr>
        <p:spPr bwMode="auto">
          <a:xfrm rot="16200000">
            <a:off x="-2176115" y="2175297"/>
            <a:ext cx="5144320" cy="792088"/>
          </a:xfrm>
          <a:prstGeom prst="rect">
            <a:avLst/>
          </a:prstGeom>
          <a:solidFill>
            <a:srgbClr val="E4003A"/>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7" name="Bildplatzhalter 6"/>
          <p:cNvSpPr>
            <a:spLocks noGrp="1"/>
          </p:cNvSpPr>
          <p:nvPr>
            <p:ph type="pic" sz="quarter" idx="10"/>
          </p:nvPr>
        </p:nvSpPr>
        <p:spPr>
          <a:xfrm>
            <a:off x="1403648" y="339502"/>
            <a:ext cx="7343775" cy="4497387"/>
          </a:xfrm>
          <a:prstGeom prst="rect">
            <a:avLst/>
          </a:prstGeom>
        </p:spPr>
        <p:txBody>
          <a:bodyPr/>
          <a:lstStyle/>
          <a:p>
            <a:endParaRPr lang="de-DE"/>
          </a:p>
        </p:txBody>
      </p:sp>
      <p:sp>
        <p:nvSpPr>
          <p:cNvPr id="8" name="Textplatzhalter 11"/>
          <p:cNvSpPr>
            <a:spLocks noGrp="1"/>
          </p:cNvSpPr>
          <p:nvPr>
            <p:ph type="body" sz="quarter" idx="11" hasCustomPrompt="1"/>
          </p:nvPr>
        </p:nvSpPr>
        <p:spPr>
          <a:xfrm rot="16200000">
            <a:off x="-2590560" y="1793702"/>
            <a:ext cx="6048375" cy="547687"/>
          </a:xfrm>
          <a:prstGeom prst="rect">
            <a:avLst/>
          </a:prstGeom>
        </p:spPr>
        <p:txBody>
          <a:bodyPr/>
          <a:lstStyle>
            <a:lvl1pPr marL="0" indent="0">
              <a:buNone/>
              <a:defRPr b="0">
                <a:solidFill>
                  <a:schemeClr val="bg1"/>
                </a:solidFill>
              </a:defRPr>
            </a:lvl1pPr>
          </a:lstStyle>
          <a:p>
            <a:pPr lvl="0"/>
            <a:r>
              <a:rPr lang="de-DE" sz="2800" b="1" dirty="0">
                <a:solidFill>
                  <a:schemeClr val="bg1"/>
                </a:solidFill>
              </a:rPr>
              <a:t>Kapitelüberschrift</a:t>
            </a:r>
          </a:p>
        </p:txBody>
      </p:sp>
    </p:spTree>
    <p:extLst>
      <p:ext uri="{BB962C8B-B14F-4D97-AF65-F5344CB8AC3E}">
        <p14:creationId xmlns:p14="http://schemas.microsoft.com/office/powerpoint/2010/main" val="4243951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leer">
    <p:spTree>
      <p:nvGrpSpPr>
        <p:cNvPr id="1" name=""/>
        <p:cNvGrpSpPr/>
        <p:nvPr/>
      </p:nvGrpSpPr>
      <p:grpSpPr>
        <a:xfrm>
          <a:off x="0" y="0"/>
          <a:ext cx="0" cy="0"/>
          <a:chOff x="0" y="0"/>
          <a:chExt cx="0" cy="0"/>
        </a:xfrm>
      </p:grpSpPr>
      <p:sp>
        <p:nvSpPr>
          <p:cNvPr id="3" name="Rechteck 2"/>
          <p:cNvSpPr/>
          <p:nvPr userDrawn="1"/>
        </p:nvSpPr>
        <p:spPr bwMode="auto">
          <a:xfrm>
            <a:off x="0" y="0"/>
            <a:ext cx="9144000" cy="566891"/>
          </a:xfrm>
          <a:prstGeom prst="rect">
            <a:avLst/>
          </a:prstGeom>
          <a:solidFill>
            <a:schemeClr val="tx1"/>
          </a:solidFill>
          <a:ln w="9525">
            <a:noFill/>
            <a:miter lim="800000"/>
            <a:headEnd/>
            <a:tailEnd/>
          </a:ln>
        </p:spPr>
        <p:txBody>
          <a:bodyPr wrap="none" rtlCol="0" anchor="ctr"/>
          <a:lstStyle/>
          <a:p>
            <a:pPr algn="ctr" eaLnBrk="0" hangingPunct="0"/>
            <a:endParaRPr lang="de-DE" sz="1400" dirty="0">
              <a:solidFill>
                <a:schemeClr val="bg1"/>
              </a:solidFill>
              <a:latin typeface="HelveticaNeue LT 45 Lt" panose="020B0404020002020204" pitchFamily="34" charset="0"/>
            </a:endParaRPr>
          </a:p>
        </p:txBody>
      </p:sp>
      <p:sp>
        <p:nvSpPr>
          <p:cNvPr id="4" name="Rechteck 3"/>
          <p:cNvSpPr/>
          <p:nvPr userDrawn="1"/>
        </p:nvSpPr>
        <p:spPr bwMode="auto">
          <a:xfrm>
            <a:off x="0" y="540243"/>
            <a:ext cx="9144000" cy="50291"/>
          </a:xfrm>
          <a:prstGeom prst="rect">
            <a:avLst/>
          </a:prstGeom>
          <a:solidFill>
            <a:srgbClr val="E4003A"/>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15" name="Rectangle 2"/>
          <p:cNvSpPr>
            <a:spLocks noGrp="1" noChangeArrowheads="1"/>
          </p:cNvSpPr>
          <p:nvPr>
            <p:ph type="title"/>
          </p:nvPr>
        </p:nvSpPr>
        <p:spPr bwMode="auto">
          <a:xfrm>
            <a:off x="86265" y="0"/>
            <a:ext cx="4046870" cy="5341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000">
                <a:solidFill>
                  <a:schemeClr val="bg1"/>
                </a:solidFill>
                <a:latin typeface="Arial" panose="020B0604020202020204" pitchFamily="34" charset="0"/>
                <a:cs typeface="Arial" panose="020B0604020202020204" pitchFamily="34" charset="0"/>
              </a:defRPr>
            </a:lvl1pPr>
          </a:lstStyle>
          <a:p>
            <a:pPr lvl="0"/>
            <a:r>
              <a:rPr lang="de-DE" dirty="0"/>
              <a:t>Klicken für das Titelformat</a:t>
            </a:r>
          </a:p>
        </p:txBody>
      </p:sp>
      <p:sp>
        <p:nvSpPr>
          <p:cNvPr id="5" name="Textfeld 4"/>
          <p:cNvSpPr txBox="1"/>
          <p:nvPr userDrawn="1"/>
        </p:nvSpPr>
        <p:spPr>
          <a:xfrm>
            <a:off x="8604448" y="349722"/>
            <a:ext cx="1623425" cy="169277"/>
          </a:xfrm>
          <a:prstGeom prst="rect">
            <a:avLst/>
          </a:prstGeom>
          <a:noFill/>
        </p:spPr>
        <p:txBody>
          <a:bodyPr wrap="square" rtlCol="0">
            <a:spAutoFit/>
          </a:bodyPr>
          <a:lstStyle/>
          <a:p>
            <a:pPr algn="l"/>
            <a:r>
              <a:rPr lang="de-DE" sz="500" dirty="0" err="1">
                <a:solidFill>
                  <a:schemeClr val="bg1"/>
                </a:solidFill>
                <a:latin typeface="Arial" panose="020B0604020202020204" pitchFamily="34" charset="0"/>
                <a:ea typeface="Verdana" pitchFamily="34" charset="0"/>
                <a:cs typeface="Arial" panose="020B0604020202020204" pitchFamily="34" charset="0"/>
              </a:rPr>
              <a:t>confidential</a:t>
            </a:r>
            <a:endParaRPr lang="de-DE" sz="500" dirty="0">
              <a:solidFill>
                <a:schemeClr val="bg1"/>
              </a:solidFill>
              <a:latin typeface="Arial" panose="020B0604020202020204" pitchFamily="34" charset="0"/>
              <a:ea typeface="Verdana" pitchFamily="34" charset="0"/>
              <a:cs typeface="Arial" panose="020B0604020202020204" pitchFamily="34" charset="0"/>
            </a:endParaRPr>
          </a:p>
        </p:txBody>
      </p:sp>
      <p:pic>
        <p:nvPicPr>
          <p:cNvPr id="6" name="Grafik 5" descr="Logo_rot_schwarz_transparent.png"/>
          <p:cNvPicPr>
            <a:picLocks noChangeAspect="1"/>
          </p:cNvPicPr>
          <p:nvPr userDrawn="1"/>
        </p:nvPicPr>
        <p:blipFill>
          <a:blip r:embed="rId2" cstate="print"/>
          <a:stretch>
            <a:fillRect/>
          </a:stretch>
        </p:blipFill>
        <p:spPr>
          <a:xfrm>
            <a:off x="100329" y="4775236"/>
            <a:ext cx="727255" cy="288032"/>
          </a:xfrm>
          <a:prstGeom prst="rect">
            <a:avLst/>
          </a:prstGeom>
        </p:spPr>
      </p:pic>
      <p:cxnSp>
        <p:nvCxnSpPr>
          <p:cNvPr id="7" name="Gerader Verbinder 6"/>
          <p:cNvCxnSpPr/>
          <p:nvPr userDrawn="1"/>
        </p:nvCxnSpPr>
        <p:spPr>
          <a:xfrm>
            <a:off x="893928" y="4916474"/>
            <a:ext cx="815740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215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sp>
        <p:nvSpPr>
          <p:cNvPr id="6" name="Bildplatzhalter 5"/>
          <p:cNvSpPr>
            <a:spLocks noGrp="1"/>
          </p:cNvSpPr>
          <p:nvPr>
            <p:ph type="pic" sz="quarter" idx="10"/>
          </p:nvPr>
        </p:nvSpPr>
        <p:spPr>
          <a:xfrm>
            <a:off x="323528" y="1074924"/>
            <a:ext cx="2768443" cy="1836241"/>
          </a:xfrm>
          <a:prstGeom prst="rect">
            <a:avLst/>
          </a:prstGeom>
        </p:spPr>
        <p:txBody>
          <a:bodyPr/>
          <a:lstStyle/>
          <a:p>
            <a:endParaRPr lang="de-DE"/>
          </a:p>
        </p:txBody>
      </p:sp>
      <p:cxnSp>
        <p:nvCxnSpPr>
          <p:cNvPr id="8" name="Gerader Verbinder 7"/>
          <p:cNvCxnSpPr/>
          <p:nvPr userDrawn="1"/>
        </p:nvCxnSpPr>
        <p:spPr>
          <a:xfrm>
            <a:off x="0" y="2931790"/>
            <a:ext cx="9144000" cy="0"/>
          </a:xfrm>
          <a:prstGeom prst="line">
            <a:avLst/>
          </a:prstGeom>
          <a:ln w="38100">
            <a:solidFill>
              <a:srgbClr val="E4003A"/>
            </a:solidFill>
          </a:ln>
        </p:spPr>
        <p:style>
          <a:lnRef idx="1">
            <a:schemeClr val="accent1"/>
          </a:lnRef>
          <a:fillRef idx="0">
            <a:schemeClr val="accent1"/>
          </a:fillRef>
          <a:effectRef idx="0">
            <a:schemeClr val="accent1"/>
          </a:effectRef>
          <a:fontRef idx="minor">
            <a:schemeClr val="tx1"/>
          </a:fontRef>
        </p:style>
      </p:cxnSp>
      <p:sp>
        <p:nvSpPr>
          <p:cNvPr id="14" name="Bildplatzhalter 13"/>
          <p:cNvSpPr>
            <a:spLocks noGrp="1"/>
          </p:cNvSpPr>
          <p:nvPr>
            <p:ph type="pic" sz="quarter" idx="11"/>
          </p:nvPr>
        </p:nvSpPr>
        <p:spPr>
          <a:xfrm>
            <a:off x="323528" y="3430423"/>
            <a:ext cx="2159000" cy="1152525"/>
          </a:xfrm>
          <a:prstGeom prst="rect">
            <a:avLst/>
          </a:prstGeom>
        </p:spPr>
        <p:txBody>
          <a:bodyPr/>
          <a:lstStyle/>
          <a:p>
            <a:endParaRPr lang="de-DE"/>
          </a:p>
        </p:txBody>
      </p:sp>
      <p:sp>
        <p:nvSpPr>
          <p:cNvPr id="15" name="Bildplatzhalter 13"/>
          <p:cNvSpPr>
            <a:spLocks noGrp="1"/>
          </p:cNvSpPr>
          <p:nvPr>
            <p:ph type="pic" sz="quarter" idx="12"/>
          </p:nvPr>
        </p:nvSpPr>
        <p:spPr>
          <a:xfrm>
            <a:off x="3419872" y="3432121"/>
            <a:ext cx="2159000" cy="1152525"/>
          </a:xfrm>
          <a:prstGeom prst="rect">
            <a:avLst/>
          </a:prstGeom>
        </p:spPr>
        <p:txBody>
          <a:bodyPr/>
          <a:lstStyle/>
          <a:p>
            <a:endParaRPr lang="de-DE"/>
          </a:p>
        </p:txBody>
      </p:sp>
      <p:sp>
        <p:nvSpPr>
          <p:cNvPr id="16" name="Bildplatzhalter 13"/>
          <p:cNvSpPr>
            <a:spLocks noGrp="1"/>
          </p:cNvSpPr>
          <p:nvPr>
            <p:ph type="pic" sz="quarter" idx="13"/>
          </p:nvPr>
        </p:nvSpPr>
        <p:spPr>
          <a:xfrm>
            <a:off x="6732240" y="3438098"/>
            <a:ext cx="2159000" cy="1152525"/>
          </a:xfrm>
          <a:prstGeom prst="rect">
            <a:avLst/>
          </a:prstGeom>
        </p:spPr>
        <p:txBody>
          <a:bodyPr/>
          <a:lstStyle/>
          <a:p>
            <a:endParaRPr lang="de-DE"/>
          </a:p>
        </p:txBody>
      </p:sp>
      <p:sp>
        <p:nvSpPr>
          <p:cNvPr id="17" name="Textplatzhalter 17"/>
          <p:cNvSpPr>
            <a:spLocks noGrp="1"/>
          </p:cNvSpPr>
          <p:nvPr>
            <p:ph type="body" sz="quarter" idx="14" hasCustomPrompt="1"/>
          </p:nvPr>
        </p:nvSpPr>
        <p:spPr>
          <a:xfrm>
            <a:off x="209392" y="4811156"/>
            <a:ext cx="4375452" cy="218072"/>
          </a:xfrm>
          <a:prstGeom prst="rect">
            <a:avLst/>
          </a:prstGeom>
        </p:spPr>
        <p:txBody>
          <a:bodyPr>
            <a:noAutofit/>
          </a:bodyPr>
          <a:lstStyle>
            <a:lvl1pPr marL="0" indent="0">
              <a:buNone/>
              <a:defRPr sz="1200" baseline="0">
                <a:solidFill>
                  <a:schemeClr val="accent1"/>
                </a:solidFill>
                <a:latin typeface="Arial" panose="020B0604020202020204" pitchFamily="34" charset="0"/>
                <a:cs typeface="Arial" panose="020B0604020202020204" pitchFamily="34"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dirty="0"/>
              <a:t>Name of Conference &amp; Session &amp; Date</a:t>
            </a:r>
          </a:p>
        </p:txBody>
      </p:sp>
      <p:sp>
        <p:nvSpPr>
          <p:cNvPr id="18" name="Textplatzhalter 17"/>
          <p:cNvSpPr>
            <a:spLocks noGrp="1"/>
          </p:cNvSpPr>
          <p:nvPr>
            <p:ph type="body" sz="quarter" idx="15" hasCustomPrompt="1"/>
          </p:nvPr>
        </p:nvSpPr>
        <p:spPr>
          <a:xfrm>
            <a:off x="4612940" y="4813834"/>
            <a:ext cx="4375452" cy="218072"/>
          </a:xfrm>
          <a:prstGeom prst="rect">
            <a:avLst/>
          </a:prstGeom>
        </p:spPr>
        <p:txBody>
          <a:bodyPr>
            <a:noAutofit/>
          </a:bodyPr>
          <a:lstStyle>
            <a:lvl1pPr marL="0" indent="0" algn="r">
              <a:buNone/>
              <a:defRPr sz="1200" baseline="0">
                <a:solidFill>
                  <a:srgbClr val="E4003A"/>
                </a:solidFill>
                <a:latin typeface="Arial" panose="020B0604020202020204" pitchFamily="34" charset="0"/>
                <a:cs typeface="Arial" panose="020B0604020202020204" pitchFamily="34"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dirty="0"/>
              <a:t>TOPTICA </a:t>
            </a:r>
            <a:r>
              <a:rPr lang="de-DE" dirty="0" err="1"/>
              <a:t>Photonics</a:t>
            </a:r>
            <a:r>
              <a:rPr lang="de-DE" dirty="0"/>
              <a:t> </a:t>
            </a:r>
            <a:r>
              <a:rPr lang="de-DE" dirty="0" err="1"/>
              <a:t>or</a:t>
            </a:r>
            <a:r>
              <a:rPr lang="de-DE" dirty="0"/>
              <a:t> </a:t>
            </a:r>
            <a:r>
              <a:rPr lang="de-DE" dirty="0" err="1"/>
              <a:t>other</a:t>
            </a:r>
            <a:r>
              <a:rPr lang="de-DE" dirty="0"/>
              <a:t> Affiliation(s)</a:t>
            </a:r>
          </a:p>
        </p:txBody>
      </p:sp>
      <p:sp>
        <p:nvSpPr>
          <p:cNvPr id="19" name="Textplatzhalter 17"/>
          <p:cNvSpPr>
            <a:spLocks noGrp="1"/>
          </p:cNvSpPr>
          <p:nvPr>
            <p:ph type="body" sz="quarter" idx="16" hasCustomPrompt="1"/>
          </p:nvPr>
        </p:nvSpPr>
        <p:spPr>
          <a:xfrm>
            <a:off x="3347864" y="2535150"/>
            <a:ext cx="4375452" cy="396639"/>
          </a:xfrm>
          <a:prstGeom prst="rect">
            <a:avLst/>
          </a:prstGeom>
        </p:spPr>
        <p:txBody>
          <a:bodyPr>
            <a:noAutofit/>
          </a:bodyPr>
          <a:lstStyle>
            <a:lvl1pPr marL="0" indent="0">
              <a:buNone/>
              <a:defRPr sz="2400" b="1" baseline="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dirty="0"/>
              <a:t>Insert Title</a:t>
            </a:r>
          </a:p>
        </p:txBody>
      </p:sp>
      <p:sp>
        <p:nvSpPr>
          <p:cNvPr id="20" name="Textplatzhalter 17"/>
          <p:cNvSpPr>
            <a:spLocks noGrp="1"/>
          </p:cNvSpPr>
          <p:nvPr>
            <p:ph type="body" sz="quarter" idx="17" hasCustomPrompt="1"/>
          </p:nvPr>
        </p:nvSpPr>
        <p:spPr>
          <a:xfrm>
            <a:off x="3347864" y="2931676"/>
            <a:ext cx="4375452" cy="396639"/>
          </a:xfrm>
          <a:prstGeom prst="rect">
            <a:avLst/>
          </a:prstGeom>
        </p:spPr>
        <p:txBody>
          <a:bodyPr>
            <a:noAutofit/>
          </a:bodyPr>
          <a:lstStyle>
            <a:lvl1pPr marL="0" indent="0">
              <a:buNone/>
              <a:defRPr sz="1800" b="0" baseline="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dirty="0" err="1"/>
              <a:t>Your</a:t>
            </a:r>
            <a:r>
              <a:rPr lang="de-DE" dirty="0"/>
              <a:t> Name(s)</a:t>
            </a:r>
          </a:p>
        </p:txBody>
      </p:sp>
    </p:spTree>
    <p:extLst>
      <p:ext uri="{BB962C8B-B14F-4D97-AF65-F5344CB8AC3E}">
        <p14:creationId xmlns:p14="http://schemas.microsoft.com/office/powerpoint/2010/main" val="2148916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 Variante 1">
    <p:spTree>
      <p:nvGrpSpPr>
        <p:cNvPr id="1" name=""/>
        <p:cNvGrpSpPr/>
        <p:nvPr/>
      </p:nvGrpSpPr>
      <p:grpSpPr>
        <a:xfrm>
          <a:off x="0" y="0"/>
          <a:ext cx="0" cy="0"/>
          <a:chOff x="0" y="0"/>
          <a:chExt cx="0" cy="0"/>
        </a:xfrm>
      </p:grpSpPr>
      <p:sp>
        <p:nvSpPr>
          <p:cNvPr id="5" name="Rechteck 4"/>
          <p:cNvSpPr/>
          <p:nvPr userDrawn="1"/>
        </p:nvSpPr>
        <p:spPr bwMode="auto">
          <a:xfrm>
            <a:off x="0" y="0"/>
            <a:ext cx="9144000" cy="5143500"/>
          </a:xfrm>
          <a:prstGeom prst="rect">
            <a:avLst/>
          </a:prstGeom>
          <a:solidFill>
            <a:schemeClr val="tx1"/>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7" name="Bildplatzhalter 6"/>
          <p:cNvSpPr>
            <a:spLocks noGrp="1"/>
          </p:cNvSpPr>
          <p:nvPr>
            <p:ph type="pic" sz="quarter" idx="10"/>
          </p:nvPr>
        </p:nvSpPr>
        <p:spPr>
          <a:xfrm>
            <a:off x="1181663" y="267494"/>
            <a:ext cx="6624736" cy="3709767"/>
          </a:xfrm>
          <a:prstGeom prst="rect">
            <a:avLst/>
          </a:prstGeom>
        </p:spPr>
        <p:txBody>
          <a:bodyPr/>
          <a:lstStyle/>
          <a:p>
            <a:endParaRPr lang="de-DE"/>
          </a:p>
        </p:txBody>
      </p:sp>
      <p:sp>
        <p:nvSpPr>
          <p:cNvPr id="8" name="Rechteck 7"/>
          <p:cNvSpPr/>
          <p:nvPr userDrawn="1"/>
        </p:nvSpPr>
        <p:spPr bwMode="auto">
          <a:xfrm>
            <a:off x="0" y="4351412"/>
            <a:ext cx="9144000" cy="792088"/>
          </a:xfrm>
          <a:prstGeom prst="rect">
            <a:avLst/>
          </a:prstGeom>
          <a:solidFill>
            <a:srgbClr val="0069B4"/>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6" name="Textplatzhalter 11"/>
          <p:cNvSpPr>
            <a:spLocks noGrp="1"/>
          </p:cNvSpPr>
          <p:nvPr>
            <p:ph type="body" sz="quarter" idx="11" hasCustomPrompt="1"/>
          </p:nvPr>
        </p:nvSpPr>
        <p:spPr>
          <a:xfrm>
            <a:off x="107504" y="4521584"/>
            <a:ext cx="6048375" cy="547687"/>
          </a:xfrm>
          <a:prstGeom prst="rect">
            <a:avLst/>
          </a:prstGeom>
        </p:spPr>
        <p:txBody>
          <a:bodyPr/>
          <a:lstStyle>
            <a:lvl1pPr marL="0" indent="0">
              <a:buNone/>
              <a:defRPr b="0">
                <a:solidFill>
                  <a:schemeClr val="bg1"/>
                </a:solidFill>
              </a:defRPr>
            </a:lvl1pPr>
          </a:lstStyle>
          <a:p>
            <a:pPr lvl="0"/>
            <a:r>
              <a:rPr lang="de-DE" sz="2800" b="1" dirty="0">
                <a:solidFill>
                  <a:schemeClr val="bg1"/>
                </a:solidFill>
              </a:rPr>
              <a:t>Kapitelüberschrift</a:t>
            </a:r>
          </a:p>
        </p:txBody>
      </p:sp>
    </p:spTree>
    <p:extLst>
      <p:ext uri="{BB962C8B-B14F-4D97-AF65-F5344CB8AC3E}">
        <p14:creationId xmlns:p14="http://schemas.microsoft.com/office/powerpoint/2010/main" val="4265107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 Variante 2">
    <p:spTree>
      <p:nvGrpSpPr>
        <p:cNvPr id="1" name=""/>
        <p:cNvGrpSpPr/>
        <p:nvPr/>
      </p:nvGrpSpPr>
      <p:grpSpPr>
        <a:xfrm>
          <a:off x="0" y="0"/>
          <a:ext cx="0" cy="0"/>
          <a:chOff x="0" y="0"/>
          <a:chExt cx="0" cy="0"/>
        </a:xfrm>
      </p:grpSpPr>
      <p:sp>
        <p:nvSpPr>
          <p:cNvPr id="5" name="Rechteck 4"/>
          <p:cNvSpPr/>
          <p:nvPr userDrawn="1"/>
        </p:nvSpPr>
        <p:spPr bwMode="auto">
          <a:xfrm>
            <a:off x="0" y="0"/>
            <a:ext cx="9144000" cy="5143500"/>
          </a:xfrm>
          <a:prstGeom prst="rect">
            <a:avLst/>
          </a:prstGeom>
          <a:solidFill>
            <a:schemeClr val="tx1"/>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3" name="Rechteck 2"/>
          <p:cNvSpPr/>
          <p:nvPr userDrawn="1"/>
        </p:nvSpPr>
        <p:spPr bwMode="auto">
          <a:xfrm rot="16200000">
            <a:off x="-2176115" y="2175297"/>
            <a:ext cx="5144320" cy="792088"/>
          </a:xfrm>
          <a:prstGeom prst="rect">
            <a:avLst/>
          </a:prstGeom>
          <a:solidFill>
            <a:srgbClr val="0069B4"/>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7" name="Bildplatzhalter 6"/>
          <p:cNvSpPr>
            <a:spLocks noGrp="1"/>
          </p:cNvSpPr>
          <p:nvPr>
            <p:ph type="pic" sz="quarter" idx="10"/>
          </p:nvPr>
        </p:nvSpPr>
        <p:spPr>
          <a:xfrm>
            <a:off x="1403648" y="339502"/>
            <a:ext cx="7343775" cy="4497387"/>
          </a:xfrm>
          <a:prstGeom prst="rect">
            <a:avLst/>
          </a:prstGeom>
        </p:spPr>
        <p:txBody>
          <a:bodyPr/>
          <a:lstStyle/>
          <a:p>
            <a:endParaRPr lang="de-DE"/>
          </a:p>
        </p:txBody>
      </p:sp>
      <p:sp>
        <p:nvSpPr>
          <p:cNvPr id="6" name="Textplatzhalter 11"/>
          <p:cNvSpPr>
            <a:spLocks noGrp="1"/>
          </p:cNvSpPr>
          <p:nvPr>
            <p:ph type="body" sz="quarter" idx="11" hasCustomPrompt="1"/>
          </p:nvPr>
        </p:nvSpPr>
        <p:spPr>
          <a:xfrm rot="16200000">
            <a:off x="-2590560" y="1793702"/>
            <a:ext cx="6048375" cy="547687"/>
          </a:xfrm>
          <a:prstGeom prst="rect">
            <a:avLst/>
          </a:prstGeom>
        </p:spPr>
        <p:txBody>
          <a:bodyPr/>
          <a:lstStyle>
            <a:lvl1pPr marL="0" indent="0">
              <a:buNone/>
              <a:defRPr b="0">
                <a:solidFill>
                  <a:schemeClr val="bg1"/>
                </a:solidFill>
              </a:defRPr>
            </a:lvl1pPr>
          </a:lstStyle>
          <a:p>
            <a:pPr lvl="0"/>
            <a:r>
              <a:rPr lang="de-DE" sz="2800" b="1" dirty="0">
                <a:solidFill>
                  <a:schemeClr val="bg1"/>
                </a:solidFill>
              </a:rPr>
              <a:t>Kapitelüberschrift</a:t>
            </a:r>
          </a:p>
        </p:txBody>
      </p:sp>
    </p:spTree>
    <p:extLst>
      <p:ext uri="{BB962C8B-B14F-4D97-AF65-F5344CB8AC3E}">
        <p14:creationId xmlns:p14="http://schemas.microsoft.com/office/powerpoint/2010/main" val="1972009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leer">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bwMode="auto">
          <a:xfrm>
            <a:off x="86265" y="0"/>
            <a:ext cx="4046870" cy="5341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000">
                <a:solidFill>
                  <a:schemeClr val="bg1"/>
                </a:solidFill>
                <a:latin typeface="Arial" panose="020B0604020202020204" pitchFamily="34" charset="0"/>
                <a:cs typeface="Arial" panose="020B0604020202020204" pitchFamily="34" charset="0"/>
              </a:defRPr>
            </a:lvl1pPr>
          </a:lstStyle>
          <a:p>
            <a:pPr lvl="0"/>
            <a:r>
              <a:rPr lang="de-DE" dirty="0"/>
              <a:t>Klicken für das Titelformat</a:t>
            </a:r>
          </a:p>
        </p:txBody>
      </p:sp>
    </p:spTree>
    <p:extLst>
      <p:ext uri="{BB962C8B-B14F-4D97-AF65-F5344CB8AC3E}">
        <p14:creationId xmlns:p14="http://schemas.microsoft.com/office/powerpoint/2010/main" val="27691399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hyperlink" Target="Single-Mode-Diode-Lasers.pptx" TargetMode="External"/><Relationship Id="rId13" Type="http://schemas.openxmlformats.org/officeDocument/2006/relationships/image" Target="../media/image9.png"/><Relationship Id="rId18" Type="http://schemas.openxmlformats.org/officeDocument/2006/relationships/image" Target="../media/image11.png"/><Relationship Id="rId26" Type="http://schemas.openxmlformats.org/officeDocument/2006/relationships/image" Target="../media/image15.png"/><Relationship Id="rId3" Type="http://schemas.openxmlformats.org/officeDocument/2006/relationships/theme" Target="../theme/theme7.xml"/><Relationship Id="rId21" Type="http://schemas.openxmlformats.org/officeDocument/2006/relationships/image" Target="../media/image13.png"/><Relationship Id="rId7" Type="http://schemas.openxmlformats.org/officeDocument/2006/relationships/image" Target="../media/image4.png"/><Relationship Id="rId12" Type="http://schemas.openxmlformats.org/officeDocument/2006/relationships/hyperlink" Target="Multi-Laser-Engines.pptx" TargetMode="External"/><Relationship Id="rId17" Type="http://schemas.openxmlformats.org/officeDocument/2006/relationships/hyperlink" Target="Terahertz-Systems.pptx" TargetMode="External"/><Relationship Id="rId25" Type="http://schemas.openxmlformats.org/officeDocument/2006/relationships/hyperlink" Target="Laser-Rack-Systems.pptx" TargetMode="External"/><Relationship Id="rId2" Type="http://schemas.openxmlformats.org/officeDocument/2006/relationships/slideLayout" Target="../slideLayouts/slideLayout17.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8.png"/><Relationship Id="rId24" Type="http://schemas.openxmlformats.org/officeDocument/2006/relationships/hyperlink" Target="Wavemeters-Laser-Diodes.pptx" TargetMode="External"/><Relationship Id="rId5" Type="http://schemas.openxmlformats.org/officeDocument/2006/relationships/hyperlink" Target="TOPTICA.pptx" TargetMode="External"/><Relationship Id="rId15" Type="http://schemas.openxmlformats.org/officeDocument/2006/relationships/hyperlink" Target="Single-Frequency-Diode-Lasers.pptx" TargetMode="External"/><Relationship Id="rId23" Type="http://schemas.openxmlformats.org/officeDocument/2006/relationships/image" Target="../media/image14.png"/><Relationship Id="rId10" Type="http://schemas.openxmlformats.org/officeDocument/2006/relationships/hyperlink" Target="Ultrafast-Fiber-Lasers.pptx" TargetMode="External"/><Relationship Id="rId19" Type="http://schemas.openxmlformats.org/officeDocument/2006/relationships/hyperlink" Target="Optical-Isolators-Wavemeters.pptx" TargetMode="External"/><Relationship Id="rId4" Type="http://schemas.openxmlformats.org/officeDocument/2006/relationships/image" Target="../media/image5.png"/><Relationship Id="rId9" Type="http://schemas.openxmlformats.org/officeDocument/2006/relationships/image" Target="../media/image7.png"/><Relationship Id="rId14" Type="http://schemas.openxmlformats.org/officeDocument/2006/relationships/hyperlink" Target="Tunable-Diode-Lasers.pptx" TargetMode="External"/><Relationship Id="rId22" Type="http://schemas.openxmlformats.org/officeDocument/2006/relationships/hyperlink" Target="Laser-Reference.pptx"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hteck 25"/>
          <p:cNvSpPr/>
          <p:nvPr userDrawn="1"/>
        </p:nvSpPr>
        <p:spPr bwMode="auto">
          <a:xfrm>
            <a:off x="0" y="0"/>
            <a:ext cx="9144000" cy="5143500"/>
          </a:xfrm>
          <a:prstGeom prst="rect">
            <a:avLst/>
          </a:prstGeom>
          <a:solidFill>
            <a:schemeClr val="tx1"/>
          </a:solidFill>
          <a:ln w="9525">
            <a:noFill/>
            <a:miter lim="800000"/>
            <a:headEnd/>
            <a:tailEnd/>
          </a:ln>
        </p:spPr>
        <p:txBody>
          <a:bodyPr wrap="none" rtlCol="0" anchor="ctr"/>
          <a:lstStyle/>
          <a:p>
            <a:pPr algn="ctr" eaLnBrk="0" hangingPunct="0"/>
            <a:endParaRPr lang="de-DE" sz="1400" dirty="0">
              <a:solidFill>
                <a:schemeClr val="bg1"/>
              </a:solidFill>
            </a:endParaRPr>
          </a:p>
        </p:txBody>
      </p:sp>
      <p:pic>
        <p:nvPicPr>
          <p:cNvPr id="3" name="Grafik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18972"/>
            <a:ext cx="9144000" cy="4224528"/>
          </a:xfrm>
          <a:prstGeom prst="rect">
            <a:avLst/>
          </a:prstGeom>
        </p:spPr>
      </p:pic>
      <p:pic>
        <p:nvPicPr>
          <p:cNvPr id="4" name="Grafik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19872" y="158664"/>
            <a:ext cx="2000588" cy="792088"/>
          </a:xfrm>
          <a:prstGeom prst="rect">
            <a:avLst/>
          </a:prstGeom>
        </p:spPr>
      </p:pic>
      <p:pic>
        <p:nvPicPr>
          <p:cNvPr id="5" name="Grafik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9388" y="4155926"/>
            <a:ext cx="2411760" cy="723528"/>
          </a:xfrm>
          <a:prstGeom prst="rect">
            <a:avLst/>
          </a:prstGeom>
        </p:spPr>
      </p:pic>
    </p:spTree>
    <p:extLst>
      <p:ext uri="{BB962C8B-B14F-4D97-AF65-F5344CB8AC3E}">
        <p14:creationId xmlns:p14="http://schemas.microsoft.com/office/powerpoint/2010/main" val="1187885262"/>
      </p:ext>
    </p:extLst>
  </p:cSld>
  <p:clrMap bg1="lt1" tx1="dk1" bg2="lt2" tx2="dk2" accent1="accent1" accent2="accent2" accent3="accent3" accent4="accent4" accent5="accent5" accent6="accent6" hlink="hlink" folHlink="folHlink"/>
  <p:sldLayoutIdLst>
    <p:sldLayoutId id="21474839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bwMode="auto">
          <a:xfrm>
            <a:off x="0" y="0"/>
            <a:ext cx="9144000" cy="5143500"/>
          </a:xfrm>
          <a:prstGeom prst="rect">
            <a:avLst/>
          </a:prstGeom>
          <a:solidFill>
            <a:schemeClr val="tx1"/>
          </a:solidFill>
          <a:ln w="9525">
            <a:noFill/>
            <a:miter lim="800000"/>
            <a:headEnd/>
            <a:tailEnd/>
          </a:ln>
        </p:spPr>
        <p:txBody>
          <a:bodyPr wrap="none" rtlCol="0" anchor="ctr"/>
          <a:lstStyle/>
          <a:p>
            <a:pPr algn="ctr" eaLnBrk="0" hangingPunct="0"/>
            <a:endParaRPr lang="de-DE" sz="1400" dirty="0">
              <a:solidFill>
                <a:schemeClr val="bg1"/>
              </a:solidFill>
            </a:endParaRPr>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5486"/>
            <a:ext cx="1512168" cy="598709"/>
          </a:xfrm>
          <a:prstGeom prst="rect">
            <a:avLst/>
          </a:prstGeom>
        </p:spPr>
      </p:pic>
    </p:spTree>
    <p:extLst>
      <p:ext uri="{BB962C8B-B14F-4D97-AF65-F5344CB8AC3E}">
        <p14:creationId xmlns:p14="http://schemas.microsoft.com/office/powerpoint/2010/main" val="190232017"/>
      </p:ext>
    </p:extLst>
  </p:cSld>
  <p:clrMap bg1="lt1" tx1="dk1" bg2="lt2" tx2="dk2" accent1="accent1" accent2="accent2" accent3="accent3" accent4="accent4" accent5="accent5" accent6="accent6" hlink="hlink" folHlink="folHlink"/>
  <p:sldLayoutIdLst>
    <p:sldLayoutId id="21474839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372324"/>
      </p:ext>
    </p:extLst>
  </p:cSld>
  <p:clrMap bg1="lt1" tx1="dk1" bg2="lt2" tx2="dk2" accent1="accent1" accent2="accent2" accent3="accent3" accent4="accent4" accent5="accent5" accent6="accent6" hlink="hlink" folHlink="folHlink"/>
  <p:sldLayoutIdLst>
    <p:sldLayoutId id="2147483941" r:id="rId1"/>
    <p:sldLayoutId id="2147483940" r:id="rId2"/>
    <p:sldLayoutId id="2147483926" r:id="rId3"/>
    <p:sldLayoutId id="214748395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p:cNvSpPr/>
          <p:nvPr userDrawn="1"/>
        </p:nvSpPr>
        <p:spPr bwMode="auto">
          <a:xfrm>
            <a:off x="0" y="0"/>
            <a:ext cx="9144000" cy="566891"/>
          </a:xfrm>
          <a:prstGeom prst="rect">
            <a:avLst/>
          </a:prstGeom>
          <a:solidFill>
            <a:schemeClr val="tx1"/>
          </a:solidFill>
          <a:ln w="9525">
            <a:noFill/>
            <a:miter lim="800000"/>
            <a:headEnd/>
            <a:tailEnd/>
          </a:ln>
        </p:spPr>
        <p:txBody>
          <a:bodyPr wrap="none" rtlCol="0" anchor="ctr"/>
          <a:lstStyle/>
          <a:p>
            <a:pPr algn="ctr" eaLnBrk="0" hangingPunct="0"/>
            <a:endParaRPr lang="de-DE" sz="1400" dirty="0">
              <a:solidFill>
                <a:schemeClr val="bg1"/>
              </a:solidFill>
              <a:latin typeface="HelveticaNeue LT 45 Lt" panose="020B0404020002020204" pitchFamily="34" charset="0"/>
            </a:endParaRPr>
          </a:p>
        </p:txBody>
      </p:sp>
      <p:sp>
        <p:nvSpPr>
          <p:cNvPr id="9" name="Rechteck 8"/>
          <p:cNvSpPr/>
          <p:nvPr userDrawn="1"/>
        </p:nvSpPr>
        <p:spPr bwMode="auto">
          <a:xfrm>
            <a:off x="0" y="540243"/>
            <a:ext cx="9144000" cy="50291"/>
          </a:xfrm>
          <a:prstGeom prst="rect">
            <a:avLst/>
          </a:prstGeom>
          <a:solidFill>
            <a:srgbClr val="0069B4"/>
          </a:solidFill>
          <a:ln w="9525">
            <a:noFill/>
            <a:miter lim="800000"/>
            <a:headEnd/>
            <a:tailEnd/>
          </a:ln>
        </p:spPr>
        <p:txBody>
          <a:bodyPr wrap="none" rtlCol="0" anchor="ctr"/>
          <a:lstStyle/>
          <a:p>
            <a:pPr algn="ctr" eaLnBrk="0" hangingPunct="0"/>
            <a:endParaRPr lang="de-DE" sz="1400" dirty="0">
              <a:solidFill>
                <a:schemeClr val="bg1"/>
              </a:solidFill>
            </a:endParaRPr>
          </a:p>
        </p:txBody>
      </p:sp>
      <p:pic>
        <p:nvPicPr>
          <p:cNvPr id="26" name="Grafik 25" descr="Logo_rot_schwarz_transparent.png"/>
          <p:cNvPicPr>
            <a:picLocks noChangeAspect="1"/>
          </p:cNvPicPr>
          <p:nvPr userDrawn="1"/>
        </p:nvPicPr>
        <p:blipFill>
          <a:blip r:embed="rId5" cstate="print"/>
          <a:stretch>
            <a:fillRect/>
          </a:stretch>
        </p:blipFill>
        <p:spPr>
          <a:xfrm>
            <a:off x="100329" y="4775236"/>
            <a:ext cx="727255" cy="288032"/>
          </a:xfrm>
          <a:prstGeom prst="rect">
            <a:avLst/>
          </a:prstGeom>
        </p:spPr>
      </p:pic>
      <p:cxnSp>
        <p:nvCxnSpPr>
          <p:cNvPr id="27" name="Gerader Verbinder 26"/>
          <p:cNvCxnSpPr/>
          <p:nvPr userDrawn="1"/>
        </p:nvCxnSpPr>
        <p:spPr>
          <a:xfrm>
            <a:off x="893928" y="4916474"/>
            <a:ext cx="815740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feld 23"/>
          <p:cNvSpPr txBox="1"/>
          <p:nvPr userDrawn="1"/>
        </p:nvSpPr>
        <p:spPr>
          <a:xfrm>
            <a:off x="8604448" y="349722"/>
            <a:ext cx="1623425" cy="169277"/>
          </a:xfrm>
          <a:prstGeom prst="rect">
            <a:avLst/>
          </a:prstGeom>
          <a:noFill/>
        </p:spPr>
        <p:txBody>
          <a:bodyPr wrap="square" rtlCol="0">
            <a:spAutoFit/>
          </a:bodyPr>
          <a:lstStyle/>
          <a:p>
            <a:pPr algn="l"/>
            <a:r>
              <a:rPr lang="de-DE" sz="500" dirty="0" err="1">
                <a:solidFill>
                  <a:schemeClr val="bg1"/>
                </a:solidFill>
                <a:latin typeface="Arial" panose="020B0604020202020204" pitchFamily="34" charset="0"/>
                <a:ea typeface="Verdana" pitchFamily="34" charset="0"/>
                <a:cs typeface="Arial" panose="020B0604020202020204" pitchFamily="34" charset="0"/>
              </a:rPr>
              <a:t>confidential</a:t>
            </a:r>
            <a:endParaRPr lang="de-DE" sz="500" dirty="0">
              <a:solidFill>
                <a:schemeClr val="bg1"/>
              </a:solidFill>
              <a:latin typeface="Arial" panose="020B0604020202020204"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val="30649226"/>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3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p:cNvSpPr/>
          <p:nvPr userDrawn="1"/>
        </p:nvSpPr>
        <p:spPr bwMode="auto">
          <a:xfrm>
            <a:off x="0" y="0"/>
            <a:ext cx="9144000" cy="566891"/>
          </a:xfrm>
          <a:prstGeom prst="rect">
            <a:avLst/>
          </a:prstGeom>
          <a:solidFill>
            <a:schemeClr val="tx1"/>
          </a:solidFill>
          <a:ln w="9525">
            <a:noFill/>
            <a:miter lim="800000"/>
            <a:headEnd/>
            <a:tailEnd/>
          </a:ln>
        </p:spPr>
        <p:txBody>
          <a:bodyPr wrap="none" rtlCol="0" anchor="ctr"/>
          <a:lstStyle/>
          <a:p>
            <a:pPr algn="ctr" eaLnBrk="0" hangingPunct="0"/>
            <a:endParaRPr lang="de-DE" sz="1400" dirty="0">
              <a:solidFill>
                <a:schemeClr val="bg1"/>
              </a:solidFill>
              <a:latin typeface="HelveticaNeue LT 45 Lt" panose="020B0404020002020204" pitchFamily="34" charset="0"/>
            </a:endParaRPr>
          </a:p>
        </p:txBody>
      </p:sp>
      <p:sp>
        <p:nvSpPr>
          <p:cNvPr id="9" name="Rechteck 8"/>
          <p:cNvSpPr/>
          <p:nvPr userDrawn="1"/>
        </p:nvSpPr>
        <p:spPr bwMode="auto">
          <a:xfrm>
            <a:off x="0" y="540243"/>
            <a:ext cx="9144000" cy="50291"/>
          </a:xfrm>
          <a:prstGeom prst="rect">
            <a:avLst/>
          </a:prstGeom>
          <a:solidFill>
            <a:srgbClr val="F7A702"/>
          </a:solidFill>
          <a:ln w="9525">
            <a:noFill/>
            <a:miter lim="800000"/>
            <a:headEnd/>
            <a:tailEnd/>
          </a:ln>
        </p:spPr>
        <p:txBody>
          <a:bodyPr wrap="none" rtlCol="0" anchor="ctr"/>
          <a:lstStyle/>
          <a:p>
            <a:pPr algn="ctr" eaLnBrk="0" hangingPunct="0"/>
            <a:endParaRPr lang="de-DE" sz="1400" dirty="0">
              <a:solidFill>
                <a:schemeClr val="bg1"/>
              </a:solidFill>
            </a:endParaRPr>
          </a:p>
        </p:txBody>
      </p:sp>
      <p:pic>
        <p:nvPicPr>
          <p:cNvPr id="26" name="Grafik 25" descr="Logo_rot_schwarz_transparent.png"/>
          <p:cNvPicPr>
            <a:picLocks noChangeAspect="1"/>
          </p:cNvPicPr>
          <p:nvPr userDrawn="1"/>
        </p:nvPicPr>
        <p:blipFill>
          <a:blip r:embed="rId5" cstate="print"/>
          <a:stretch>
            <a:fillRect/>
          </a:stretch>
        </p:blipFill>
        <p:spPr>
          <a:xfrm>
            <a:off x="100329" y="4775236"/>
            <a:ext cx="727255" cy="288032"/>
          </a:xfrm>
          <a:prstGeom prst="rect">
            <a:avLst/>
          </a:prstGeom>
        </p:spPr>
      </p:pic>
      <p:cxnSp>
        <p:nvCxnSpPr>
          <p:cNvPr id="27" name="Gerader Verbinder 26"/>
          <p:cNvCxnSpPr/>
          <p:nvPr userDrawn="1"/>
        </p:nvCxnSpPr>
        <p:spPr>
          <a:xfrm>
            <a:off x="893928" y="4916474"/>
            <a:ext cx="815740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feld 23"/>
          <p:cNvSpPr txBox="1"/>
          <p:nvPr userDrawn="1"/>
        </p:nvSpPr>
        <p:spPr>
          <a:xfrm>
            <a:off x="8604448" y="349722"/>
            <a:ext cx="1623425" cy="169277"/>
          </a:xfrm>
          <a:prstGeom prst="rect">
            <a:avLst/>
          </a:prstGeom>
          <a:noFill/>
        </p:spPr>
        <p:txBody>
          <a:bodyPr wrap="square" rtlCol="0">
            <a:spAutoFit/>
          </a:bodyPr>
          <a:lstStyle/>
          <a:p>
            <a:pPr algn="l"/>
            <a:r>
              <a:rPr lang="de-DE" sz="500" dirty="0" err="1">
                <a:solidFill>
                  <a:schemeClr val="bg1"/>
                </a:solidFill>
                <a:latin typeface="Arial" panose="020B0604020202020204" pitchFamily="34" charset="0"/>
                <a:ea typeface="Verdana" pitchFamily="34" charset="0"/>
                <a:cs typeface="Arial" panose="020B0604020202020204" pitchFamily="34" charset="0"/>
              </a:rPr>
              <a:t>confidential</a:t>
            </a:r>
            <a:endParaRPr lang="de-DE" sz="500" dirty="0">
              <a:solidFill>
                <a:schemeClr val="bg1"/>
              </a:solidFill>
              <a:latin typeface="Arial" panose="020B0604020202020204"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val="1569182939"/>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3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p:cNvSpPr/>
          <p:nvPr userDrawn="1"/>
        </p:nvSpPr>
        <p:spPr bwMode="auto">
          <a:xfrm>
            <a:off x="0" y="0"/>
            <a:ext cx="9144000" cy="566891"/>
          </a:xfrm>
          <a:prstGeom prst="rect">
            <a:avLst/>
          </a:prstGeom>
          <a:solidFill>
            <a:schemeClr val="tx1"/>
          </a:solidFill>
          <a:ln w="9525">
            <a:noFill/>
            <a:miter lim="800000"/>
            <a:headEnd/>
            <a:tailEnd/>
          </a:ln>
        </p:spPr>
        <p:txBody>
          <a:bodyPr wrap="none" rtlCol="0" anchor="ctr"/>
          <a:lstStyle/>
          <a:p>
            <a:pPr algn="ctr" eaLnBrk="0" hangingPunct="0"/>
            <a:endParaRPr lang="de-DE" sz="1400" dirty="0">
              <a:solidFill>
                <a:schemeClr val="bg1"/>
              </a:solidFill>
              <a:latin typeface="HelveticaNeue LT 45 Lt" panose="020B0404020002020204" pitchFamily="34" charset="0"/>
            </a:endParaRPr>
          </a:p>
        </p:txBody>
      </p:sp>
      <p:sp>
        <p:nvSpPr>
          <p:cNvPr id="9" name="Rechteck 8"/>
          <p:cNvSpPr/>
          <p:nvPr userDrawn="1"/>
        </p:nvSpPr>
        <p:spPr bwMode="auto">
          <a:xfrm>
            <a:off x="0" y="540243"/>
            <a:ext cx="9144000" cy="50291"/>
          </a:xfrm>
          <a:prstGeom prst="rect">
            <a:avLst/>
          </a:prstGeom>
          <a:solidFill>
            <a:srgbClr val="3FA535"/>
          </a:solidFill>
          <a:ln w="9525">
            <a:noFill/>
            <a:miter lim="800000"/>
            <a:headEnd/>
            <a:tailEnd/>
          </a:ln>
        </p:spPr>
        <p:txBody>
          <a:bodyPr wrap="none" rtlCol="0" anchor="ctr"/>
          <a:lstStyle/>
          <a:p>
            <a:pPr algn="ctr" eaLnBrk="0" hangingPunct="0"/>
            <a:endParaRPr lang="de-DE" sz="1400" dirty="0">
              <a:solidFill>
                <a:schemeClr val="bg1"/>
              </a:solidFill>
            </a:endParaRPr>
          </a:p>
        </p:txBody>
      </p:sp>
      <p:pic>
        <p:nvPicPr>
          <p:cNvPr id="26" name="Grafik 25" descr="Logo_rot_schwarz_transparent.png"/>
          <p:cNvPicPr>
            <a:picLocks noChangeAspect="1"/>
          </p:cNvPicPr>
          <p:nvPr userDrawn="1"/>
        </p:nvPicPr>
        <p:blipFill>
          <a:blip r:embed="rId5" cstate="print"/>
          <a:stretch>
            <a:fillRect/>
          </a:stretch>
        </p:blipFill>
        <p:spPr>
          <a:xfrm>
            <a:off x="100329" y="4775236"/>
            <a:ext cx="727255" cy="288032"/>
          </a:xfrm>
          <a:prstGeom prst="rect">
            <a:avLst/>
          </a:prstGeom>
        </p:spPr>
      </p:pic>
      <p:cxnSp>
        <p:nvCxnSpPr>
          <p:cNvPr id="27" name="Gerader Verbinder 26"/>
          <p:cNvCxnSpPr/>
          <p:nvPr userDrawn="1"/>
        </p:nvCxnSpPr>
        <p:spPr>
          <a:xfrm>
            <a:off x="893928" y="4916474"/>
            <a:ext cx="815740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feld 23"/>
          <p:cNvSpPr txBox="1"/>
          <p:nvPr userDrawn="1"/>
        </p:nvSpPr>
        <p:spPr>
          <a:xfrm>
            <a:off x="8604448" y="349722"/>
            <a:ext cx="1623425" cy="169277"/>
          </a:xfrm>
          <a:prstGeom prst="rect">
            <a:avLst/>
          </a:prstGeom>
          <a:noFill/>
        </p:spPr>
        <p:txBody>
          <a:bodyPr wrap="square" rtlCol="0">
            <a:spAutoFit/>
          </a:bodyPr>
          <a:lstStyle/>
          <a:p>
            <a:pPr algn="l"/>
            <a:r>
              <a:rPr lang="de-DE" sz="500" dirty="0" err="1">
                <a:solidFill>
                  <a:schemeClr val="bg1"/>
                </a:solidFill>
                <a:latin typeface="Arial" panose="020B0604020202020204" pitchFamily="34" charset="0"/>
                <a:ea typeface="Verdana" pitchFamily="34" charset="0"/>
                <a:cs typeface="Arial" panose="020B0604020202020204" pitchFamily="34" charset="0"/>
              </a:rPr>
              <a:t>confidential</a:t>
            </a:r>
            <a:endParaRPr lang="de-DE" sz="500" dirty="0">
              <a:solidFill>
                <a:schemeClr val="bg1"/>
              </a:solidFill>
              <a:latin typeface="Arial" panose="020B0604020202020204"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val="3783767256"/>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3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p:cNvSpPr/>
          <p:nvPr userDrawn="1"/>
        </p:nvSpPr>
        <p:spPr bwMode="auto">
          <a:xfrm>
            <a:off x="0" y="0"/>
            <a:ext cx="9144000" cy="566891"/>
          </a:xfrm>
          <a:prstGeom prst="rect">
            <a:avLst/>
          </a:prstGeom>
          <a:solidFill>
            <a:schemeClr val="tx1"/>
          </a:solidFill>
          <a:ln w="9525">
            <a:noFill/>
            <a:miter lim="800000"/>
            <a:headEnd/>
            <a:tailEnd/>
          </a:ln>
        </p:spPr>
        <p:txBody>
          <a:bodyPr wrap="none" rtlCol="0" anchor="ctr"/>
          <a:lstStyle/>
          <a:p>
            <a:pPr algn="ctr" eaLnBrk="0" hangingPunct="0"/>
            <a:endParaRPr lang="de-DE" sz="1400" dirty="0">
              <a:solidFill>
                <a:schemeClr val="bg1"/>
              </a:solidFill>
              <a:latin typeface="HelveticaNeue LT 45 Lt" panose="020B0404020002020204" pitchFamily="34" charset="0"/>
            </a:endParaRPr>
          </a:p>
        </p:txBody>
      </p:sp>
      <p:sp>
        <p:nvSpPr>
          <p:cNvPr id="9" name="Rechteck 8"/>
          <p:cNvSpPr/>
          <p:nvPr userDrawn="1"/>
        </p:nvSpPr>
        <p:spPr bwMode="auto">
          <a:xfrm>
            <a:off x="0" y="540243"/>
            <a:ext cx="9144000" cy="50291"/>
          </a:xfrm>
          <a:prstGeom prst="rect">
            <a:avLst/>
          </a:prstGeom>
          <a:solidFill>
            <a:srgbClr val="E4003A"/>
          </a:solidFill>
          <a:ln w="9525">
            <a:noFill/>
            <a:miter lim="800000"/>
            <a:headEnd/>
            <a:tailEnd/>
          </a:ln>
        </p:spPr>
        <p:txBody>
          <a:bodyPr wrap="none" rtlCol="0" anchor="ctr"/>
          <a:lstStyle/>
          <a:p>
            <a:pPr algn="ctr" eaLnBrk="0" hangingPunct="0"/>
            <a:endParaRPr lang="de-DE" sz="1400" dirty="0">
              <a:solidFill>
                <a:schemeClr val="bg1"/>
              </a:solidFill>
            </a:endParaRPr>
          </a:p>
        </p:txBody>
      </p:sp>
      <p:sp>
        <p:nvSpPr>
          <p:cNvPr id="10" name="Ellipse 9"/>
          <p:cNvSpPr/>
          <p:nvPr userDrawn="1"/>
        </p:nvSpPr>
        <p:spPr>
          <a:xfrm flipH="1" flipV="1">
            <a:off x="6286250" y="146776"/>
            <a:ext cx="195178" cy="195180"/>
          </a:xfrm>
          <a:prstGeom prst="ellipse">
            <a:avLst/>
          </a:prstGeom>
          <a:solidFill>
            <a:schemeClr val="bg1">
              <a:alpha val="33000"/>
            </a:schemeClr>
          </a:solidFill>
          <a:ln>
            <a:noFill/>
          </a:ln>
          <a:effectLst>
            <a:outerShdw blurRad="63500" dist="12700" sx="90000" sy="90000" algn="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sp>
        <p:nvSpPr>
          <p:cNvPr id="11" name="Ellipse 10">
            <a:hlinkClick r:id="" action="ppaction://hlinkshowjump?jump=firstslide"/>
          </p:cNvPr>
          <p:cNvSpPr/>
          <p:nvPr userDrawn="1"/>
        </p:nvSpPr>
        <p:spPr>
          <a:xfrm flipH="1" flipV="1">
            <a:off x="6532796" y="146776"/>
            <a:ext cx="195178" cy="195180"/>
          </a:xfrm>
          <a:prstGeom prst="ellipse">
            <a:avLst/>
          </a:prstGeom>
          <a:solidFill>
            <a:schemeClr val="bg1">
              <a:alpha val="33000"/>
            </a:schemeClr>
          </a:solidFill>
          <a:ln>
            <a:noFill/>
          </a:ln>
          <a:effectLst>
            <a:outerShdw blurRad="63500" dist="12700" sx="90000" sy="9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18" name="Picture 8" descr="T:\Marketing\Layout_Verschiedenes\Powerpoint\Bilder\Back2-01.png">
            <a:hlinkClick r:id="" action="ppaction://hlinkshowjump?jump=lastslideviewed"/>
          </p:cNvPr>
          <p:cNvPicPr>
            <a:picLocks noChangeAspect="1" noChangeArrowheads="1"/>
          </p:cNvPicPr>
          <p:nvPr userDrawn="1"/>
        </p:nvPicPr>
        <p:blipFill>
          <a:blip r:embed="rId4" cstate="print"/>
          <a:srcRect/>
          <a:stretch>
            <a:fillRect/>
          </a:stretch>
        </p:blipFill>
        <p:spPr bwMode="auto">
          <a:xfrm>
            <a:off x="6299171" y="157890"/>
            <a:ext cx="167884" cy="168923"/>
          </a:xfrm>
          <a:prstGeom prst="rect">
            <a:avLst/>
          </a:prstGeom>
          <a:noFill/>
        </p:spPr>
      </p:pic>
      <p:pic>
        <p:nvPicPr>
          <p:cNvPr id="19" name="Picture 9" descr="T:\Marketing\Layout_Verschiedenes\Powerpoint\Bilder\Home2-01.png">
            <a:hlinkClick r:id="rId5" action="ppaction://hlinkpres?slideindex=1&amp;slidetitle="/>
          </p:cNvPr>
          <p:cNvPicPr preferRelativeResize="0">
            <a:picLocks noChangeArrowheads="1"/>
          </p:cNvPicPr>
          <p:nvPr userDrawn="1"/>
        </p:nvPicPr>
        <p:blipFill>
          <a:blip r:embed="rId6" cstate="print"/>
          <a:srcRect/>
          <a:stretch>
            <a:fillRect/>
          </a:stretch>
        </p:blipFill>
        <p:spPr bwMode="auto">
          <a:xfrm>
            <a:off x="6541965" y="157893"/>
            <a:ext cx="179222" cy="159612"/>
          </a:xfrm>
          <a:prstGeom prst="rect">
            <a:avLst/>
          </a:prstGeom>
          <a:noFill/>
        </p:spPr>
      </p:pic>
      <p:pic>
        <p:nvPicPr>
          <p:cNvPr id="26" name="Grafik 25" descr="Logo_rot_schwarz_transparent.png"/>
          <p:cNvPicPr>
            <a:picLocks noChangeAspect="1"/>
          </p:cNvPicPr>
          <p:nvPr userDrawn="1"/>
        </p:nvPicPr>
        <p:blipFill>
          <a:blip r:embed="rId7" cstate="print"/>
          <a:stretch>
            <a:fillRect/>
          </a:stretch>
        </p:blipFill>
        <p:spPr>
          <a:xfrm>
            <a:off x="100329" y="4775236"/>
            <a:ext cx="727255" cy="288032"/>
          </a:xfrm>
          <a:prstGeom prst="rect">
            <a:avLst/>
          </a:prstGeom>
        </p:spPr>
      </p:pic>
      <p:cxnSp>
        <p:nvCxnSpPr>
          <p:cNvPr id="27" name="Gerader Verbinder 26"/>
          <p:cNvCxnSpPr/>
          <p:nvPr userDrawn="1"/>
        </p:nvCxnSpPr>
        <p:spPr>
          <a:xfrm>
            <a:off x="893928" y="4916474"/>
            <a:ext cx="815740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feld 23"/>
          <p:cNvSpPr txBox="1"/>
          <p:nvPr userDrawn="1"/>
        </p:nvSpPr>
        <p:spPr>
          <a:xfrm>
            <a:off x="8114732" y="349722"/>
            <a:ext cx="1623425" cy="169277"/>
          </a:xfrm>
          <a:prstGeom prst="rect">
            <a:avLst/>
          </a:prstGeom>
          <a:noFill/>
        </p:spPr>
        <p:txBody>
          <a:bodyPr wrap="square" rtlCol="0">
            <a:spAutoFit/>
          </a:bodyPr>
          <a:lstStyle/>
          <a:p>
            <a:pPr algn="l"/>
            <a:r>
              <a:rPr lang="de-DE" sz="500" dirty="0">
                <a:solidFill>
                  <a:schemeClr val="bg1"/>
                </a:solidFill>
                <a:latin typeface="Arial" panose="020B0604020202020204" pitchFamily="34" charset="0"/>
                <a:ea typeface="Verdana" pitchFamily="34" charset="0"/>
                <a:cs typeface="Arial" panose="020B0604020202020204" pitchFamily="34" charset="0"/>
              </a:rPr>
              <a:t>V10.3 · 10/2020 · </a:t>
            </a:r>
            <a:r>
              <a:rPr lang="de-DE" sz="500" dirty="0" err="1">
                <a:solidFill>
                  <a:schemeClr val="bg1"/>
                </a:solidFill>
                <a:latin typeface="Arial" panose="020B0604020202020204" pitchFamily="34" charset="0"/>
                <a:ea typeface="Verdana" pitchFamily="34" charset="0"/>
                <a:cs typeface="Arial" panose="020B0604020202020204" pitchFamily="34" charset="0"/>
              </a:rPr>
              <a:t>confidential</a:t>
            </a:r>
            <a:endParaRPr lang="de-DE" sz="500" dirty="0">
              <a:solidFill>
                <a:schemeClr val="bg1"/>
              </a:solidFill>
              <a:latin typeface="Arial" panose="020B0604020202020204" pitchFamily="34" charset="0"/>
              <a:ea typeface="Verdana" pitchFamily="34" charset="0"/>
              <a:cs typeface="Arial" panose="020B0604020202020204" pitchFamily="34" charset="0"/>
            </a:endParaRPr>
          </a:p>
        </p:txBody>
      </p:sp>
      <p:grpSp>
        <p:nvGrpSpPr>
          <p:cNvPr id="2" name="Gruppieren 1"/>
          <p:cNvGrpSpPr/>
          <p:nvPr userDrawn="1"/>
        </p:nvGrpSpPr>
        <p:grpSpPr>
          <a:xfrm>
            <a:off x="6845601" y="144452"/>
            <a:ext cx="195178" cy="195180"/>
            <a:chOff x="6845601" y="144452"/>
            <a:chExt cx="195178" cy="195180"/>
          </a:xfrm>
        </p:grpSpPr>
        <p:sp>
          <p:nvSpPr>
            <p:cNvPr id="40" name="Ellipse 39">
              <a:hlinkClick r:id="rId8" action="ppaction://hlinkpres?slideindex=1&amp;slidetitle="/>
            </p:cNvPr>
            <p:cNvSpPr/>
            <p:nvPr userDrawn="1"/>
          </p:nvSpPr>
          <p:spPr>
            <a:xfrm flipH="1" flipV="1">
              <a:off x="6845601" y="144452"/>
              <a:ext cx="195178" cy="195180"/>
            </a:xfrm>
            <a:prstGeom prst="ellipse">
              <a:avLst/>
            </a:prstGeom>
            <a:solidFill>
              <a:schemeClr val="bg1">
                <a:alpha val="33000"/>
              </a:schemeClr>
            </a:solidFill>
            <a:ln w="19050">
              <a:noFill/>
            </a:ln>
            <a:effectLst>
              <a:outerShdw blurRad="63500" dist="12700" sx="90000" sy="9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4" name="Grafik 3">
              <a:hlinkClick r:id="rId8" action="ppaction://hlinkpres?slideindex=1&amp;slidetitle="/>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64042" y="162894"/>
              <a:ext cx="158296" cy="158296"/>
            </a:xfrm>
            <a:prstGeom prst="rect">
              <a:avLst/>
            </a:prstGeom>
          </p:spPr>
        </p:pic>
      </p:grpSp>
      <p:grpSp>
        <p:nvGrpSpPr>
          <p:cNvPr id="3" name="Gruppieren 2"/>
          <p:cNvGrpSpPr/>
          <p:nvPr userDrawn="1"/>
        </p:nvGrpSpPr>
        <p:grpSpPr>
          <a:xfrm>
            <a:off x="7103161" y="144452"/>
            <a:ext cx="195178" cy="195180"/>
            <a:chOff x="7103161" y="144452"/>
            <a:chExt cx="195178" cy="195180"/>
          </a:xfrm>
        </p:grpSpPr>
        <p:sp>
          <p:nvSpPr>
            <p:cNvPr id="39" name="Ellipse 38">
              <a:hlinkClick r:id="rId8" action="ppaction://hlinkpres?slideindex=1&amp;slidetitle="/>
            </p:cNvPr>
            <p:cNvSpPr/>
            <p:nvPr userDrawn="1"/>
          </p:nvSpPr>
          <p:spPr>
            <a:xfrm flipH="1" flipV="1">
              <a:off x="7103161" y="144452"/>
              <a:ext cx="195178" cy="195180"/>
            </a:xfrm>
            <a:prstGeom prst="ellipse">
              <a:avLst/>
            </a:prstGeom>
            <a:solidFill>
              <a:schemeClr val="bg1">
                <a:alpha val="33000"/>
              </a:schemeClr>
            </a:solidFill>
            <a:ln w="19050">
              <a:noFill/>
            </a:ln>
            <a:effectLst>
              <a:outerShdw blurRad="63500" dist="12700" sx="90000" sy="9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5" name="Grafik 4">
              <a:hlinkClick r:id="rId10" action="ppaction://hlinkpres?slideindex=1&amp;slidetitle="/>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121602" y="162894"/>
              <a:ext cx="158296" cy="158296"/>
            </a:xfrm>
            <a:prstGeom prst="rect">
              <a:avLst/>
            </a:prstGeom>
          </p:spPr>
        </p:pic>
      </p:grpSp>
      <p:grpSp>
        <p:nvGrpSpPr>
          <p:cNvPr id="34" name="Gruppieren 33"/>
          <p:cNvGrpSpPr/>
          <p:nvPr userDrawn="1"/>
        </p:nvGrpSpPr>
        <p:grpSpPr>
          <a:xfrm>
            <a:off x="7364080" y="144452"/>
            <a:ext cx="195178" cy="195180"/>
            <a:chOff x="7364080" y="144452"/>
            <a:chExt cx="195178" cy="195180"/>
          </a:xfrm>
        </p:grpSpPr>
        <p:sp>
          <p:nvSpPr>
            <p:cNvPr id="32" name="Ellipse 31">
              <a:hlinkClick r:id="rId8" action="ppaction://hlinkpres?slideindex=1&amp;slidetitle="/>
            </p:cNvPr>
            <p:cNvSpPr/>
            <p:nvPr userDrawn="1"/>
          </p:nvSpPr>
          <p:spPr>
            <a:xfrm flipH="1" flipV="1">
              <a:off x="7364080" y="144452"/>
              <a:ext cx="195178" cy="195180"/>
            </a:xfrm>
            <a:prstGeom prst="ellipse">
              <a:avLst/>
            </a:prstGeom>
            <a:solidFill>
              <a:schemeClr val="bg1">
                <a:alpha val="33000"/>
              </a:schemeClr>
            </a:solidFill>
            <a:ln w="19050">
              <a:noFill/>
            </a:ln>
            <a:effectLst>
              <a:outerShdw blurRad="63500" dist="12700" sx="90000" sy="9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6" name="Grafik 5">
              <a:hlinkClick r:id="rId12" action="ppaction://hlinkpres?slideindex=1&amp;slidetitle="/>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81862" y="162235"/>
              <a:ext cx="159615" cy="159615"/>
            </a:xfrm>
            <a:prstGeom prst="rect">
              <a:avLst/>
            </a:prstGeom>
          </p:spPr>
        </p:pic>
      </p:grpSp>
      <p:grpSp>
        <p:nvGrpSpPr>
          <p:cNvPr id="41" name="Gruppieren 40"/>
          <p:cNvGrpSpPr/>
          <p:nvPr userDrawn="1"/>
        </p:nvGrpSpPr>
        <p:grpSpPr>
          <a:xfrm>
            <a:off x="7611304" y="146776"/>
            <a:ext cx="195178" cy="195180"/>
            <a:chOff x="7611304" y="146776"/>
            <a:chExt cx="195178" cy="195180"/>
          </a:xfrm>
        </p:grpSpPr>
        <p:sp>
          <p:nvSpPr>
            <p:cNvPr id="29" name="Ellipse 28">
              <a:hlinkClick r:id="rId14" action="ppaction://hlinkpres?slideindex=1&amp;slidetitle="/>
            </p:cNvPr>
            <p:cNvSpPr/>
            <p:nvPr userDrawn="1"/>
          </p:nvSpPr>
          <p:spPr>
            <a:xfrm flipH="1" flipV="1">
              <a:off x="7611304" y="146776"/>
              <a:ext cx="195178" cy="195180"/>
            </a:xfrm>
            <a:prstGeom prst="ellipse">
              <a:avLst/>
            </a:prstGeom>
            <a:solidFill>
              <a:schemeClr val="bg1">
                <a:alpha val="33000"/>
              </a:schemeClr>
            </a:solidFill>
            <a:ln>
              <a:noFill/>
            </a:ln>
            <a:effectLst>
              <a:outerShdw blurRad="63500" dist="12700" sx="90000" sy="9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8" name="Grafik 7">
              <a:hlinkClick r:id="rId15" action="ppaction://hlinkpres?slideindex=1&amp;slidetitle="/>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629745" y="165218"/>
              <a:ext cx="158296" cy="158296"/>
            </a:xfrm>
            <a:prstGeom prst="rect">
              <a:avLst/>
            </a:prstGeom>
          </p:spPr>
        </p:pic>
      </p:grpSp>
      <p:grpSp>
        <p:nvGrpSpPr>
          <p:cNvPr id="42" name="Gruppieren 41"/>
          <p:cNvGrpSpPr/>
          <p:nvPr userDrawn="1"/>
        </p:nvGrpSpPr>
        <p:grpSpPr>
          <a:xfrm>
            <a:off x="7857226" y="146776"/>
            <a:ext cx="195178" cy="195180"/>
            <a:chOff x="7857226" y="146776"/>
            <a:chExt cx="195178" cy="195180"/>
          </a:xfrm>
        </p:grpSpPr>
        <p:sp>
          <p:nvSpPr>
            <p:cNvPr id="28" name="Ellipse 27">
              <a:hlinkClick r:id="rId10" action="ppaction://hlinkpres?slideindex=1&amp;slidetitle="/>
            </p:cNvPr>
            <p:cNvSpPr/>
            <p:nvPr userDrawn="1"/>
          </p:nvSpPr>
          <p:spPr>
            <a:xfrm flipH="1" flipV="1">
              <a:off x="7857226" y="146776"/>
              <a:ext cx="195178" cy="195180"/>
            </a:xfrm>
            <a:prstGeom prst="ellipse">
              <a:avLst/>
            </a:prstGeom>
            <a:solidFill>
              <a:schemeClr val="bg1">
                <a:alpha val="33000"/>
              </a:schemeClr>
            </a:solidFill>
            <a:ln>
              <a:noFill/>
            </a:ln>
            <a:effectLst>
              <a:outerShdw blurRad="63500" dist="12700" sx="90000" sy="9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12" name="Grafik 11">
              <a:hlinkClick r:id="rId17" action="ppaction://hlinkpres?slideindex=1&amp;slidetitle="/>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875667" y="165218"/>
              <a:ext cx="158296" cy="158296"/>
            </a:xfrm>
            <a:prstGeom prst="rect">
              <a:avLst/>
            </a:prstGeom>
          </p:spPr>
        </p:pic>
      </p:grpSp>
      <p:grpSp>
        <p:nvGrpSpPr>
          <p:cNvPr id="43" name="Gruppieren 42"/>
          <p:cNvGrpSpPr/>
          <p:nvPr userDrawn="1"/>
        </p:nvGrpSpPr>
        <p:grpSpPr>
          <a:xfrm>
            <a:off x="8104450" y="146776"/>
            <a:ext cx="195178" cy="195180"/>
            <a:chOff x="8104450" y="146776"/>
            <a:chExt cx="195178" cy="195180"/>
          </a:xfrm>
        </p:grpSpPr>
        <p:sp>
          <p:nvSpPr>
            <p:cNvPr id="15" name="Ellipse 14">
              <a:hlinkClick r:id="rId17" action="ppaction://hlinkpres?slideindex=1&amp;slidetitle="/>
            </p:cNvPr>
            <p:cNvSpPr/>
            <p:nvPr userDrawn="1"/>
          </p:nvSpPr>
          <p:spPr>
            <a:xfrm flipH="1" flipV="1">
              <a:off x="8104450" y="146776"/>
              <a:ext cx="195178" cy="195180"/>
            </a:xfrm>
            <a:prstGeom prst="ellipse">
              <a:avLst/>
            </a:prstGeom>
            <a:solidFill>
              <a:schemeClr val="bg1">
                <a:alpha val="33000"/>
              </a:schemeClr>
            </a:solidFill>
            <a:ln>
              <a:noFill/>
            </a:ln>
            <a:effectLst>
              <a:outerShdw blurRad="63500" dist="12700" sx="90000" sy="9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13" name="Grafik 12">
              <a:hlinkClick r:id="rId19" action="ppaction://hlinkpres?slideindex=1&amp;slidetitle="/>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8122891" y="165218"/>
              <a:ext cx="158296" cy="158296"/>
            </a:xfrm>
            <a:prstGeom prst="rect">
              <a:avLst/>
            </a:prstGeom>
          </p:spPr>
        </p:pic>
      </p:grpSp>
      <p:grpSp>
        <p:nvGrpSpPr>
          <p:cNvPr id="44" name="Gruppieren 43"/>
          <p:cNvGrpSpPr/>
          <p:nvPr userDrawn="1"/>
        </p:nvGrpSpPr>
        <p:grpSpPr>
          <a:xfrm>
            <a:off x="8351674" y="147732"/>
            <a:ext cx="195178" cy="195180"/>
            <a:chOff x="8351674" y="147732"/>
            <a:chExt cx="195178" cy="195180"/>
          </a:xfrm>
        </p:grpSpPr>
        <p:sp>
          <p:nvSpPr>
            <p:cNvPr id="20" name="Ellipse 19"/>
            <p:cNvSpPr/>
            <p:nvPr userDrawn="1"/>
          </p:nvSpPr>
          <p:spPr>
            <a:xfrm flipH="1" flipV="1">
              <a:off x="8351674" y="147732"/>
              <a:ext cx="195178" cy="195180"/>
            </a:xfrm>
            <a:prstGeom prst="ellipse">
              <a:avLst/>
            </a:prstGeom>
            <a:solidFill>
              <a:schemeClr val="bg1">
                <a:alpha val="33000"/>
              </a:schemeClr>
            </a:solidFill>
            <a:ln>
              <a:noFill/>
            </a:ln>
            <a:effectLst>
              <a:outerShdw blurRad="63500" dist="12700" sx="90000" sy="9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14" name="Grafik 13">
              <a:hlinkClick r:id="rId14" action="ppaction://hlinkpres?slideindex=1&amp;slidetitle="/>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370115" y="166174"/>
              <a:ext cx="158296" cy="158296"/>
            </a:xfrm>
            <a:prstGeom prst="rect">
              <a:avLst/>
            </a:prstGeom>
          </p:spPr>
        </p:pic>
      </p:grpSp>
      <p:grpSp>
        <p:nvGrpSpPr>
          <p:cNvPr id="45" name="Gruppieren 44"/>
          <p:cNvGrpSpPr/>
          <p:nvPr userDrawn="1"/>
        </p:nvGrpSpPr>
        <p:grpSpPr>
          <a:xfrm>
            <a:off x="8609234" y="151137"/>
            <a:ext cx="195178" cy="195180"/>
            <a:chOff x="8609234" y="151137"/>
            <a:chExt cx="195178" cy="195180"/>
          </a:xfrm>
        </p:grpSpPr>
        <p:sp>
          <p:nvSpPr>
            <p:cNvPr id="23" name="Ellipse 22"/>
            <p:cNvSpPr/>
            <p:nvPr userDrawn="1"/>
          </p:nvSpPr>
          <p:spPr>
            <a:xfrm flipH="1" flipV="1">
              <a:off x="8609234" y="151137"/>
              <a:ext cx="195178" cy="195180"/>
            </a:xfrm>
            <a:prstGeom prst="ellipse">
              <a:avLst/>
            </a:prstGeom>
            <a:solidFill>
              <a:schemeClr val="bg1">
                <a:alpha val="33000"/>
              </a:schemeClr>
            </a:solidFill>
            <a:ln>
              <a:noFill/>
            </a:ln>
            <a:effectLst>
              <a:outerShdw blurRad="63500" dist="12700" sx="90000" sy="9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16" name="Grafik 15">
              <a:hlinkClick r:id="rId22" action="ppaction://hlinkpres?slideindex=1&amp;slidetitle="/>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627675" y="158549"/>
              <a:ext cx="158296" cy="158296"/>
            </a:xfrm>
            <a:prstGeom prst="rect">
              <a:avLst/>
            </a:prstGeom>
          </p:spPr>
        </p:pic>
      </p:grpSp>
      <p:grpSp>
        <p:nvGrpSpPr>
          <p:cNvPr id="46" name="Gruppieren 45"/>
          <p:cNvGrpSpPr/>
          <p:nvPr userDrawn="1"/>
        </p:nvGrpSpPr>
        <p:grpSpPr>
          <a:xfrm>
            <a:off x="8856152" y="144761"/>
            <a:ext cx="195178" cy="195180"/>
            <a:chOff x="8856152" y="144761"/>
            <a:chExt cx="195178" cy="195180"/>
          </a:xfrm>
        </p:grpSpPr>
        <p:sp>
          <p:nvSpPr>
            <p:cNvPr id="22" name="Ellipse 21">
              <a:hlinkClick r:id="rId24" action="ppaction://hlinkpres?slideindex=1&amp;slidetitle="/>
            </p:cNvPr>
            <p:cNvSpPr/>
            <p:nvPr userDrawn="1"/>
          </p:nvSpPr>
          <p:spPr>
            <a:xfrm flipH="1" flipV="1">
              <a:off x="8856152" y="144761"/>
              <a:ext cx="195178" cy="195180"/>
            </a:xfrm>
            <a:prstGeom prst="ellipse">
              <a:avLst/>
            </a:prstGeom>
            <a:solidFill>
              <a:schemeClr val="bg1">
                <a:alpha val="33000"/>
              </a:schemeClr>
            </a:solidFill>
            <a:ln>
              <a:noFill/>
            </a:ln>
            <a:effectLst>
              <a:outerShdw blurRad="63500" dist="12700" sx="90000" sy="9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endParaRPr>
            </a:p>
          </p:txBody>
        </p:sp>
        <p:pic>
          <p:nvPicPr>
            <p:cNvPr id="17" name="Grafik 16">
              <a:hlinkClick r:id="rId25" action="ppaction://hlinkpres?slideindex=1&amp;slidetitle="/>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874593" y="163203"/>
              <a:ext cx="158296" cy="158296"/>
            </a:xfrm>
            <a:prstGeom prst="rect">
              <a:avLst/>
            </a:prstGeom>
          </p:spPr>
        </p:pic>
      </p:grpSp>
    </p:spTree>
    <p:extLst>
      <p:ext uri="{BB962C8B-B14F-4D97-AF65-F5344CB8AC3E}">
        <p14:creationId xmlns:p14="http://schemas.microsoft.com/office/powerpoint/2010/main" val="4290928393"/>
      </p:ext>
    </p:extLst>
  </p:cSld>
  <p:clrMap bg1="lt1" tx1="dk1" bg2="lt2" tx2="dk2" accent1="accent1" accent2="accent2" accent3="accent3" accent4="accent4" accent5="accent5" accent6="accent6" hlink="hlink" folHlink="folHlink"/>
  <p:sldLayoutIdLst>
    <p:sldLayoutId id="2147483951" r:id="rId1"/>
    <p:sldLayoutId id="214748395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5375">
          <p15:clr>
            <a:srgbClr val="F26B43"/>
          </p15:clr>
        </p15:guide>
        <p15:guide id="4" pos="54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5.jpeg"/><Relationship Id="rId7"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9.jpeg"/><Relationship Id="rId11" Type="http://schemas.openxmlformats.org/officeDocument/2006/relationships/image" Target="../media/image50.png"/><Relationship Id="rId5" Type="http://schemas.openxmlformats.org/officeDocument/2006/relationships/image" Target="../media/image35.jpeg"/><Relationship Id="rId10" Type="http://schemas.openxmlformats.org/officeDocument/2006/relationships/image" Target="../media/image49.jpeg"/><Relationship Id="rId4" Type="http://schemas.openxmlformats.org/officeDocument/2006/relationships/image" Target="../media/image29.emf"/><Relationship Id="rId9"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53.jpe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gif"/><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emf"/></Relationships>
</file>

<file path=ppt/slides/_rels/slide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31.pn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2.png"/><Relationship Id="rId7"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34.jpe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6.jpeg"/><Relationship Id="rId7"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38.jpeg"/><Relationship Id="rId10" Type="http://schemas.openxmlformats.org/officeDocument/2006/relationships/image" Target="../media/image40.png"/><Relationship Id="rId4" Type="http://schemas.openxmlformats.org/officeDocument/2006/relationships/image" Target="../media/image37.jpe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41.png"/><Relationship Id="rId7" Type="http://schemas.openxmlformats.org/officeDocument/2006/relationships/image" Target="../media/image45.emf"/><Relationship Id="rId12"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4.jpeg"/><Relationship Id="rId11" Type="http://schemas.openxmlformats.org/officeDocument/2006/relationships/image" Target="../media/image39.jpeg"/><Relationship Id="rId5" Type="http://schemas.openxmlformats.org/officeDocument/2006/relationships/image" Target="../media/image43.emf"/><Relationship Id="rId10" Type="http://schemas.openxmlformats.org/officeDocument/2006/relationships/image" Target="../media/image35.jpeg"/><Relationship Id="rId4" Type="http://schemas.openxmlformats.org/officeDocument/2006/relationships/image" Target="../media/image42.jpeg"/><Relationship Id="rId9"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5"/>
          </p:nvPr>
        </p:nvSpPr>
        <p:spPr/>
        <p:txBody>
          <a:bodyPr/>
          <a:lstStyle/>
          <a:p>
            <a:r>
              <a:rPr lang="de-DE" dirty="0"/>
              <a:t>TOPTICA Photonics Inc</a:t>
            </a:r>
          </a:p>
        </p:txBody>
      </p:sp>
      <p:sp>
        <p:nvSpPr>
          <p:cNvPr id="8" name="Textplatzhalter 7"/>
          <p:cNvSpPr>
            <a:spLocks noGrp="1"/>
          </p:cNvSpPr>
          <p:nvPr>
            <p:ph type="body" sz="quarter" idx="16"/>
          </p:nvPr>
        </p:nvSpPr>
        <p:spPr/>
        <p:txBody>
          <a:bodyPr/>
          <a:lstStyle/>
          <a:p>
            <a:r>
              <a:rPr lang="de-DE" dirty="0"/>
              <a:t>TOPTICA in Quantum-2 era</a:t>
            </a:r>
          </a:p>
        </p:txBody>
      </p:sp>
      <p:sp>
        <p:nvSpPr>
          <p:cNvPr id="9" name="Textplatzhalter 8"/>
          <p:cNvSpPr>
            <a:spLocks noGrp="1"/>
          </p:cNvSpPr>
          <p:nvPr>
            <p:ph type="body" sz="quarter" idx="17"/>
          </p:nvPr>
        </p:nvSpPr>
        <p:spPr/>
        <p:txBody>
          <a:bodyPr/>
          <a:lstStyle/>
          <a:p>
            <a:r>
              <a:rPr lang="de-DE" dirty="0"/>
              <a:t>Mark A.Tolbert (CEO)</a:t>
            </a:r>
          </a:p>
        </p:txBody>
      </p:sp>
    </p:spTree>
    <p:extLst>
      <p:ext uri="{BB962C8B-B14F-4D97-AF65-F5344CB8AC3E}">
        <p14:creationId xmlns:p14="http://schemas.microsoft.com/office/powerpoint/2010/main" val="3528537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9">
            <a:extLst>
              <a:ext uri="{FF2B5EF4-FFF2-40B4-BE49-F238E27FC236}">
                <a16:creationId xmlns:a16="http://schemas.microsoft.com/office/drawing/2014/main" id="{E09756C7-0CB5-4727-9878-1A0F96E6108E}"/>
              </a:ext>
            </a:extLst>
          </p:cNvPr>
          <p:cNvSpPr>
            <a:spLocks noGrp="1"/>
          </p:cNvSpPr>
          <p:nvPr>
            <p:ph type="title"/>
          </p:nvPr>
        </p:nvSpPr>
        <p:spPr>
          <a:xfrm>
            <a:off x="85725" y="0"/>
            <a:ext cx="4048125" cy="533400"/>
          </a:xfrm>
        </p:spPr>
        <p:txBody>
          <a:bodyPr/>
          <a:lstStyle/>
          <a:p>
            <a:pPr fontAlgn="auto">
              <a:spcAft>
                <a:spcPts val="0"/>
              </a:spcAft>
            </a:pPr>
            <a:r>
              <a:rPr lang="de-DE" dirty="0"/>
              <a:t>Innovating since 1998: TOPO</a:t>
            </a:r>
          </a:p>
        </p:txBody>
      </p:sp>
      <p:sp>
        <p:nvSpPr>
          <p:cNvPr id="4" name="TextBox 3">
            <a:extLst>
              <a:ext uri="{FF2B5EF4-FFF2-40B4-BE49-F238E27FC236}">
                <a16:creationId xmlns:a16="http://schemas.microsoft.com/office/drawing/2014/main" id="{22C441AC-1ED9-4372-A54F-924328A39462}"/>
              </a:ext>
            </a:extLst>
          </p:cNvPr>
          <p:cNvSpPr txBox="1"/>
          <p:nvPr/>
        </p:nvSpPr>
        <p:spPr>
          <a:xfrm>
            <a:off x="1967880" y="4676241"/>
            <a:ext cx="1956048" cy="276999"/>
          </a:xfrm>
          <a:prstGeom prst="rect">
            <a:avLst/>
          </a:prstGeom>
          <a:noFill/>
        </p:spPr>
        <p:txBody>
          <a:bodyPr wrap="none" rtlCol="0">
            <a:spAutoFit/>
          </a:bodyPr>
          <a:lstStyle/>
          <a:p>
            <a:r>
              <a:rPr lang="en-US" sz="1200" b="1" dirty="0">
                <a:solidFill>
                  <a:srgbClr val="C00000"/>
                </a:solidFill>
                <a:latin typeface="Arial Black" panose="020B0A04020102020204" pitchFamily="34" charset="0"/>
              </a:rPr>
              <a:t>TA SHG/FHG/SUV pro</a:t>
            </a:r>
            <a:endParaRPr lang="en-US" sz="1200" dirty="0">
              <a:latin typeface="Arial Black" panose="020B0A04020102020204" pitchFamily="34" charset="0"/>
            </a:endParaRPr>
          </a:p>
        </p:txBody>
      </p:sp>
      <p:sp>
        <p:nvSpPr>
          <p:cNvPr id="5" name="TextBox 4">
            <a:extLst>
              <a:ext uri="{FF2B5EF4-FFF2-40B4-BE49-F238E27FC236}">
                <a16:creationId xmlns:a16="http://schemas.microsoft.com/office/drawing/2014/main" id="{35CBB676-ED20-4AAF-AA9F-65BB5EC9A0B1}"/>
              </a:ext>
            </a:extLst>
          </p:cNvPr>
          <p:cNvSpPr txBox="1"/>
          <p:nvPr/>
        </p:nvSpPr>
        <p:spPr>
          <a:xfrm>
            <a:off x="7797046" y="4671015"/>
            <a:ext cx="735394" cy="276999"/>
          </a:xfrm>
          <a:prstGeom prst="rect">
            <a:avLst/>
          </a:prstGeom>
          <a:noFill/>
        </p:spPr>
        <p:txBody>
          <a:bodyPr wrap="none" rtlCol="0">
            <a:spAutoFit/>
          </a:bodyPr>
          <a:lstStyle/>
          <a:p>
            <a:r>
              <a:rPr lang="en-US" sz="1200" b="1" dirty="0">
                <a:solidFill>
                  <a:srgbClr val="C00000"/>
                </a:solidFill>
                <a:latin typeface="Arial Black" panose="020B0A04020102020204" pitchFamily="34" charset="0"/>
              </a:rPr>
              <a:t>DL pro</a:t>
            </a:r>
            <a:endParaRPr lang="en-US" sz="1200" dirty="0">
              <a:latin typeface="Arial Black" panose="020B0A04020102020204" pitchFamily="34" charset="0"/>
            </a:endParaRPr>
          </a:p>
        </p:txBody>
      </p:sp>
      <p:sp>
        <p:nvSpPr>
          <p:cNvPr id="6" name="TextBox 5">
            <a:extLst>
              <a:ext uri="{FF2B5EF4-FFF2-40B4-BE49-F238E27FC236}">
                <a16:creationId xmlns:a16="http://schemas.microsoft.com/office/drawing/2014/main" id="{E0853103-C3C8-473F-8101-1CCCC9EE4BC5}"/>
              </a:ext>
            </a:extLst>
          </p:cNvPr>
          <p:cNvSpPr txBox="1"/>
          <p:nvPr/>
        </p:nvSpPr>
        <p:spPr>
          <a:xfrm>
            <a:off x="6012160" y="4668439"/>
            <a:ext cx="855619" cy="276999"/>
          </a:xfrm>
          <a:prstGeom prst="rect">
            <a:avLst/>
          </a:prstGeom>
          <a:noFill/>
        </p:spPr>
        <p:txBody>
          <a:bodyPr wrap="none" rtlCol="0">
            <a:spAutoFit/>
          </a:bodyPr>
          <a:lstStyle/>
          <a:p>
            <a:r>
              <a:rPr lang="en-US" sz="1200" b="1" dirty="0">
                <a:solidFill>
                  <a:srgbClr val="C00000"/>
                </a:solidFill>
                <a:latin typeface="Arial Black" panose="020B0A04020102020204" pitchFamily="34" charset="0"/>
              </a:rPr>
              <a:t>DFB pro</a:t>
            </a:r>
            <a:endParaRPr lang="en-US" sz="1200" dirty="0">
              <a:latin typeface="Arial Black" panose="020B0A04020102020204" pitchFamily="34" charset="0"/>
            </a:endParaRPr>
          </a:p>
        </p:txBody>
      </p:sp>
      <p:sp>
        <p:nvSpPr>
          <p:cNvPr id="7" name="TextBox 6">
            <a:extLst>
              <a:ext uri="{FF2B5EF4-FFF2-40B4-BE49-F238E27FC236}">
                <a16:creationId xmlns:a16="http://schemas.microsoft.com/office/drawing/2014/main" id="{F8AAE21A-6DE8-4810-923D-227C301C6D33}"/>
              </a:ext>
            </a:extLst>
          </p:cNvPr>
          <p:cNvSpPr txBox="1"/>
          <p:nvPr/>
        </p:nvSpPr>
        <p:spPr>
          <a:xfrm>
            <a:off x="4349201" y="4673907"/>
            <a:ext cx="732958" cy="276999"/>
          </a:xfrm>
          <a:prstGeom prst="rect">
            <a:avLst/>
          </a:prstGeom>
          <a:noFill/>
        </p:spPr>
        <p:txBody>
          <a:bodyPr wrap="none" rtlCol="0">
            <a:spAutoFit/>
          </a:bodyPr>
          <a:lstStyle/>
          <a:p>
            <a:r>
              <a:rPr lang="en-US" sz="1200" b="1" dirty="0">
                <a:solidFill>
                  <a:srgbClr val="C00000"/>
                </a:solidFill>
                <a:latin typeface="Arial Black" panose="020B0A04020102020204" pitchFamily="34" charset="0"/>
              </a:rPr>
              <a:t>TA pro</a:t>
            </a:r>
            <a:endParaRPr lang="en-US" sz="1200" dirty="0">
              <a:latin typeface="Arial Black" panose="020B0A04020102020204" pitchFamily="34" charset="0"/>
            </a:endParaRPr>
          </a:p>
        </p:txBody>
      </p:sp>
      <p:pic>
        <p:nvPicPr>
          <p:cNvPr id="8" name="Picture 40" descr="DLC Pro Digital Laser Controller | TOPTICA Photonics Inc. | Feb 2014 |  Photonics Spectra">
            <a:extLst>
              <a:ext uri="{FF2B5EF4-FFF2-40B4-BE49-F238E27FC236}">
                <a16:creationId xmlns:a16="http://schemas.microsoft.com/office/drawing/2014/main" id="{B237D25E-6C3D-433B-8C34-4EEEA2D273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0" t="2452" r="1150" b="1826"/>
          <a:stretch/>
        </p:blipFill>
        <p:spPr bwMode="auto">
          <a:xfrm>
            <a:off x="7571866" y="3867894"/>
            <a:ext cx="1299024" cy="79208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B8A733CF-829B-43DA-9613-22E67A462066}"/>
              </a:ext>
            </a:extLst>
          </p:cNvPr>
          <p:cNvGrpSpPr>
            <a:grpSpLocks noChangeAspect="1"/>
          </p:cNvGrpSpPr>
          <p:nvPr/>
        </p:nvGrpSpPr>
        <p:grpSpPr>
          <a:xfrm>
            <a:off x="5682054" y="3867893"/>
            <a:ext cx="1699107" cy="821799"/>
            <a:chOff x="1187624" y="1131590"/>
            <a:chExt cx="5809947" cy="2810070"/>
          </a:xfrm>
        </p:grpSpPr>
        <p:pic>
          <p:nvPicPr>
            <p:cNvPr id="11" name="Picture 10">
              <a:extLst>
                <a:ext uri="{FF2B5EF4-FFF2-40B4-BE49-F238E27FC236}">
                  <a16:creationId xmlns:a16="http://schemas.microsoft.com/office/drawing/2014/main" id="{B5863DBD-3BF1-4873-A30D-DA26D9C7934B}"/>
                </a:ext>
              </a:extLst>
            </p:cNvPr>
            <p:cNvPicPr>
              <a:picLocks noChangeAspect="1"/>
            </p:cNvPicPr>
            <p:nvPr/>
          </p:nvPicPr>
          <p:blipFill>
            <a:blip r:embed="rId4"/>
            <a:stretch>
              <a:fillRect/>
            </a:stretch>
          </p:blipFill>
          <p:spPr>
            <a:xfrm>
              <a:off x="1187624" y="1131590"/>
              <a:ext cx="4247153" cy="2810070"/>
            </a:xfrm>
            <a:prstGeom prst="rect">
              <a:avLst/>
            </a:prstGeom>
          </p:spPr>
        </p:pic>
        <p:pic>
          <p:nvPicPr>
            <p:cNvPr id="12" name="Picture 14">
              <a:extLst>
                <a:ext uri="{FF2B5EF4-FFF2-40B4-BE49-F238E27FC236}">
                  <a16:creationId xmlns:a16="http://schemas.microsoft.com/office/drawing/2014/main" id="{59F24F02-6387-422A-947F-C453A18493B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738" t="2123" r="29525"/>
            <a:stretch/>
          </p:blipFill>
          <p:spPr bwMode="auto">
            <a:xfrm>
              <a:off x="4860032" y="2317436"/>
              <a:ext cx="2137539" cy="1462049"/>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6">
            <a:extLst>
              <a:ext uri="{FF2B5EF4-FFF2-40B4-BE49-F238E27FC236}">
                <a16:creationId xmlns:a16="http://schemas.microsoft.com/office/drawing/2014/main" id="{256D8336-B8EF-45EC-A456-F312F2C3036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013" r="23225"/>
          <a:stretch/>
        </p:blipFill>
        <p:spPr bwMode="auto">
          <a:xfrm>
            <a:off x="4067944" y="3893278"/>
            <a:ext cx="1354895" cy="7489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B450FB9C-5FF8-4264-9BB5-FDD89980B4E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713" r="16926"/>
          <a:stretch/>
        </p:blipFill>
        <p:spPr bwMode="auto">
          <a:xfrm>
            <a:off x="2232569" y="3893278"/>
            <a:ext cx="1588435" cy="708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CD82542-8035-444F-9035-E53AFCB45604}"/>
              </a:ext>
            </a:extLst>
          </p:cNvPr>
          <p:cNvSpPr txBox="1"/>
          <p:nvPr/>
        </p:nvSpPr>
        <p:spPr>
          <a:xfrm>
            <a:off x="935317" y="4676241"/>
            <a:ext cx="518091" cy="276999"/>
          </a:xfrm>
          <a:prstGeom prst="rect">
            <a:avLst/>
          </a:prstGeom>
          <a:noFill/>
        </p:spPr>
        <p:txBody>
          <a:bodyPr wrap="none" rtlCol="0">
            <a:spAutoFit/>
          </a:bodyPr>
          <a:lstStyle/>
          <a:p>
            <a:r>
              <a:rPr lang="en-US" sz="1200" b="1" dirty="0">
                <a:solidFill>
                  <a:srgbClr val="C00000"/>
                </a:solidFill>
                <a:latin typeface="Arial Black" panose="020B0A04020102020204" pitchFamily="34" charset="0"/>
              </a:rPr>
              <a:t>CTL</a:t>
            </a:r>
            <a:endParaRPr lang="en-US" sz="1200" dirty="0">
              <a:latin typeface="Arial Black" panose="020B0A04020102020204" pitchFamily="34" charset="0"/>
            </a:endParaRPr>
          </a:p>
        </p:txBody>
      </p:sp>
      <p:pic>
        <p:nvPicPr>
          <p:cNvPr id="16" name="Picture 16">
            <a:extLst>
              <a:ext uri="{FF2B5EF4-FFF2-40B4-BE49-F238E27FC236}">
                <a16:creationId xmlns:a16="http://schemas.microsoft.com/office/drawing/2014/main" id="{C74722A9-3B2D-4E0A-8C9E-5F98242F5D3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013" r="23225"/>
          <a:stretch/>
        </p:blipFill>
        <p:spPr bwMode="auto">
          <a:xfrm>
            <a:off x="498409" y="3867836"/>
            <a:ext cx="1432972" cy="79214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FC4E018C-3FC9-4D59-874A-C2B2F5DFBA44}"/>
              </a:ext>
            </a:extLst>
          </p:cNvPr>
          <p:cNvGrpSpPr/>
          <p:nvPr/>
        </p:nvGrpSpPr>
        <p:grpSpPr>
          <a:xfrm>
            <a:off x="355907" y="637456"/>
            <a:ext cx="8788093" cy="2830107"/>
            <a:chOff x="395536" y="612116"/>
            <a:chExt cx="8788093" cy="2830107"/>
          </a:xfrm>
        </p:grpSpPr>
        <p:pic>
          <p:nvPicPr>
            <p:cNvPr id="18" name="Picture 18">
              <a:extLst>
                <a:ext uri="{FF2B5EF4-FFF2-40B4-BE49-F238E27FC236}">
                  <a16:creationId xmlns:a16="http://schemas.microsoft.com/office/drawing/2014/main" id="{14D2CB76-973E-4D98-87D3-7FF41E1A578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713" r="16925"/>
            <a:stretch/>
          </p:blipFill>
          <p:spPr bwMode="auto">
            <a:xfrm>
              <a:off x="395537" y="612116"/>
              <a:ext cx="3600400" cy="16066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a:extLst>
                <a:ext uri="{FF2B5EF4-FFF2-40B4-BE49-F238E27FC236}">
                  <a16:creationId xmlns:a16="http://schemas.microsoft.com/office/drawing/2014/main" id="{20CB6A40-4C1F-4A49-AC15-CE58221750C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6224" t="58100" r="1176" b="4101"/>
            <a:stretch/>
          </p:blipFill>
          <p:spPr bwMode="auto">
            <a:xfrm>
              <a:off x="3876346" y="1714686"/>
              <a:ext cx="576064" cy="50405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C58FB61-54AC-439D-9F51-6602C1BCC1C2}"/>
                </a:ext>
              </a:extLst>
            </p:cNvPr>
            <p:cNvSpPr txBox="1"/>
            <p:nvPr/>
          </p:nvSpPr>
          <p:spPr>
            <a:xfrm>
              <a:off x="771929" y="2953797"/>
              <a:ext cx="3672408" cy="307777"/>
            </a:xfrm>
            <a:prstGeom prst="rect">
              <a:avLst/>
            </a:prstGeom>
            <a:noFill/>
          </p:spPr>
          <p:txBody>
            <a:bodyPr wrap="square">
              <a:spAutoFit/>
            </a:bodyPr>
            <a:lstStyle/>
            <a:p>
              <a:pPr algn="l"/>
              <a:r>
                <a:rPr lang="en-US" sz="1400" b="1" dirty="0">
                  <a:solidFill>
                    <a:srgbClr val="C00000"/>
                  </a:solidFill>
                  <a:latin typeface="Arial Black" panose="020B0A04020102020204" pitchFamily="34" charset="0"/>
                </a:rPr>
                <a:t>TOPO</a:t>
              </a:r>
              <a:r>
                <a:rPr lang="en-US" sz="1400" b="1" dirty="0">
                  <a:solidFill>
                    <a:srgbClr val="000000"/>
                  </a:solidFill>
                  <a:latin typeface="Arial Black" panose="020B0A04020102020204" pitchFamily="34" charset="0"/>
                </a:rPr>
                <a:t> </a:t>
              </a:r>
              <a:r>
                <a:rPr lang="en-US" sz="1400" b="1" i="0" dirty="0">
                  <a:solidFill>
                    <a:srgbClr val="000000"/>
                  </a:solidFill>
                  <a:effectLst/>
                  <a:latin typeface="Arial Black" panose="020B0A04020102020204" pitchFamily="34" charset="0"/>
                </a:rPr>
                <a:t>Mid-infrared Spectroscopy</a:t>
              </a:r>
            </a:p>
          </p:txBody>
        </p:sp>
        <p:pic>
          <p:nvPicPr>
            <p:cNvPr id="21" name="Picture 22" descr="figure: Fig. 3.">
              <a:extLst>
                <a:ext uri="{FF2B5EF4-FFF2-40B4-BE49-F238E27FC236}">
                  <a16:creationId xmlns:a16="http://schemas.microsoft.com/office/drawing/2014/main" id="{BD091FAC-8BFC-48B1-BC96-66031E4B17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536" y="2249445"/>
              <a:ext cx="4049918" cy="7613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Chart, histogram&#10;&#10;Description automatically generated">
              <a:extLst>
                <a:ext uri="{FF2B5EF4-FFF2-40B4-BE49-F238E27FC236}">
                  <a16:creationId xmlns:a16="http://schemas.microsoft.com/office/drawing/2014/main" id="{1F0DC66E-5FA7-4735-9D64-51B6F13B738E}"/>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4666493" y="726455"/>
              <a:ext cx="4517136" cy="2715768"/>
            </a:xfrm>
            <a:prstGeom prst="rect">
              <a:avLst/>
            </a:prstGeom>
          </p:spPr>
        </p:pic>
      </p:grpSp>
    </p:spTree>
    <p:extLst>
      <p:ext uri="{BB962C8B-B14F-4D97-AF65-F5344CB8AC3E}">
        <p14:creationId xmlns:p14="http://schemas.microsoft.com/office/powerpoint/2010/main" val="1960095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CA2CF-EF7B-4197-A28C-E660DF49BF3F}"/>
              </a:ext>
            </a:extLst>
          </p:cNvPr>
          <p:cNvSpPr>
            <a:spLocks noGrp="1"/>
          </p:cNvSpPr>
          <p:nvPr>
            <p:ph type="title"/>
          </p:nvPr>
        </p:nvSpPr>
        <p:spPr/>
        <p:txBody>
          <a:bodyPr/>
          <a:lstStyle/>
          <a:p>
            <a:r>
              <a:rPr lang="en-US" dirty="0"/>
              <a:t>Frequency Combs</a:t>
            </a:r>
          </a:p>
        </p:txBody>
      </p:sp>
      <p:grpSp>
        <p:nvGrpSpPr>
          <p:cNvPr id="9" name="Group 8">
            <a:extLst>
              <a:ext uri="{FF2B5EF4-FFF2-40B4-BE49-F238E27FC236}">
                <a16:creationId xmlns:a16="http://schemas.microsoft.com/office/drawing/2014/main" id="{0DD01D7E-8743-4420-ADA9-8B56EB25A97F}"/>
              </a:ext>
            </a:extLst>
          </p:cNvPr>
          <p:cNvGrpSpPr/>
          <p:nvPr/>
        </p:nvGrpSpPr>
        <p:grpSpPr>
          <a:xfrm>
            <a:off x="395536" y="276169"/>
            <a:ext cx="8845468" cy="4611937"/>
            <a:chOff x="395536" y="276169"/>
            <a:chExt cx="8845468" cy="4611937"/>
          </a:xfrm>
        </p:grpSpPr>
        <p:sp>
          <p:nvSpPr>
            <p:cNvPr id="3" name="Rectangle 2">
              <a:extLst>
                <a:ext uri="{FF2B5EF4-FFF2-40B4-BE49-F238E27FC236}">
                  <a16:creationId xmlns:a16="http://schemas.microsoft.com/office/drawing/2014/main" id="{C7D61C68-8112-45F3-880D-AE47AE1280E5}"/>
                </a:ext>
              </a:extLst>
            </p:cNvPr>
            <p:cNvSpPr/>
            <p:nvPr/>
          </p:nvSpPr>
          <p:spPr>
            <a:xfrm>
              <a:off x="8532440" y="276169"/>
              <a:ext cx="560403" cy="2180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B778A34-7925-4B89-B9A9-36F4EB27F2E9}"/>
                </a:ext>
              </a:extLst>
            </p:cNvPr>
            <p:cNvPicPr>
              <a:picLocks noChangeAspect="1"/>
            </p:cNvPicPr>
            <p:nvPr/>
          </p:nvPicPr>
          <p:blipFill>
            <a:blip r:embed="rId3"/>
            <a:stretch>
              <a:fillRect/>
            </a:stretch>
          </p:blipFill>
          <p:spPr>
            <a:xfrm>
              <a:off x="461373" y="699542"/>
              <a:ext cx="4758700" cy="3040246"/>
            </a:xfrm>
            <a:prstGeom prst="rect">
              <a:avLst/>
            </a:prstGeom>
          </p:spPr>
        </p:pic>
        <p:pic>
          <p:nvPicPr>
            <p:cNvPr id="2050" name="Picture 2" descr="Optical frequency combs: Coherently uniting the electromagnetic spectrum |  Science">
              <a:extLst>
                <a:ext uri="{FF2B5EF4-FFF2-40B4-BE49-F238E27FC236}">
                  <a16:creationId xmlns:a16="http://schemas.microsoft.com/office/drawing/2014/main" id="{A4F1F07E-5AB7-4163-9F8C-E6C592F94A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4043" y="3305972"/>
              <a:ext cx="3058584" cy="13572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cientists Get Closer To Redefining The Length Of A Second : NPR">
              <a:extLst>
                <a:ext uri="{FF2B5EF4-FFF2-40B4-BE49-F238E27FC236}">
                  <a16:creationId xmlns:a16="http://schemas.microsoft.com/office/drawing/2014/main" id="{C4D6B517-278A-46EB-A911-5CF6C88445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1203598"/>
              <a:ext cx="2821538" cy="15841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15C8CF5-B501-48E2-8423-584615B04D7E}"/>
                </a:ext>
              </a:extLst>
            </p:cNvPr>
            <p:cNvSpPr txBox="1"/>
            <p:nvPr/>
          </p:nvSpPr>
          <p:spPr>
            <a:xfrm>
              <a:off x="5724128" y="2911834"/>
              <a:ext cx="3516876" cy="246221"/>
            </a:xfrm>
            <a:prstGeom prst="rect">
              <a:avLst/>
            </a:prstGeom>
            <a:noFill/>
          </p:spPr>
          <p:txBody>
            <a:bodyPr wrap="square">
              <a:spAutoFit/>
            </a:bodyPr>
            <a:lstStyle/>
            <a:p>
              <a:r>
                <a:rPr lang="en-US" sz="1000" b="0" i="0" dirty="0">
                  <a:solidFill>
                    <a:srgbClr val="1A1A1B"/>
                  </a:solidFill>
                  <a:effectLst/>
                  <a:latin typeface="Calibri" panose="020F0502020204030204" pitchFamily="34" charset="0"/>
                  <a:cs typeface="Calibri" panose="020F0502020204030204" pitchFamily="34" charset="0"/>
                </a:rPr>
                <a:t>Strontium optical </a:t>
              </a:r>
              <a:r>
                <a:rPr lang="en-US" sz="1000" dirty="0">
                  <a:solidFill>
                    <a:srgbClr val="1A1A1B"/>
                  </a:solidFill>
                  <a:latin typeface="Calibri" panose="020F0502020204030204" pitchFamily="34" charset="0"/>
                  <a:cs typeface="Calibri" panose="020F0502020204030204" pitchFamily="34" charset="0"/>
                </a:rPr>
                <a:t>c</a:t>
              </a:r>
              <a:r>
                <a:rPr lang="en-US" sz="1000" b="0" i="0" dirty="0">
                  <a:solidFill>
                    <a:srgbClr val="1A1A1B"/>
                  </a:solidFill>
                  <a:effectLst/>
                  <a:latin typeface="Calibri" panose="020F0502020204030204" pitchFamily="34" charset="0"/>
                  <a:cs typeface="Calibri" panose="020F0502020204030204" pitchFamily="34" charset="0"/>
                </a:rPr>
                <a:t>lock at JILA, UC Boulder (The Ye Group)</a:t>
              </a:r>
              <a:endParaRPr lang="en-US" sz="10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2B71AD5-AF4F-4BB5-BDE4-9373D24F7A7B}"/>
                </a:ext>
              </a:extLst>
            </p:cNvPr>
            <p:cNvSpPr txBox="1"/>
            <p:nvPr/>
          </p:nvSpPr>
          <p:spPr>
            <a:xfrm>
              <a:off x="1040520" y="3651870"/>
              <a:ext cx="4035535" cy="1236236"/>
            </a:xfrm>
            <a:prstGeom prst="rect">
              <a:avLst/>
            </a:prstGeom>
            <a:noFill/>
          </p:spPr>
          <p:txBody>
            <a:bodyPr wrap="square">
              <a:spAutoFit/>
            </a:bodyPr>
            <a:lstStyle/>
            <a:p>
              <a:pPr>
                <a:spcBef>
                  <a:spcPts val="200"/>
                </a:spcBef>
              </a:pPr>
              <a:r>
                <a:rPr lang="en-US" sz="1100" b="1" dirty="0">
                  <a:solidFill>
                    <a:srgbClr val="C00000"/>
                  </a:solidFill>
                  <a:latin typeface="Arial "/>
                </a:rPr>
                <a:t>01. DFC CORE+ </a:t>
              </a:r>
              <a:r>
                <a:rPr lang="en-US" sz="1100" dirty="0">
                  <a:latin typeface="Arial "/>
                </a:rPr>
                <a:t>Offset-free frequency comb @ 1560 nm</a:t>
              </a:r>
            </a:p>
            <a:p>
              <a:pPr>
                <a:spcBef>
                  <a:spcPts val="200"/>
                </a:spcBef>
              </a:pPr>
              <a:r>
                <a:rPr lang="en-US" sz="1100" b="1" dirty="0">
                  <a:solidFill>
                    <a:srgbClr val="C00000"/>
                  </a:solidFill>
                  <a:latin typeface="Arial "/>
                </a:rPr>
                <a:t>02. DFC EXT </a:t>
              </a:r>
              <a:r>
                <a:rPr lang="en-US" sz="1100" dirty="0">
                  <a:latin typeface="Arial "/>
                </a:rPr>
                <a:t>Comb extensions between 420 - 2000 nm</a:t>
              </a:r>
            </a:p>
            <a:p>
              <a:pPr>
                <a:spcBef>
                  <a:spcPts val="200"/>
                </a:spcBef>
              </a:pPr>
              <a:r>
                <a:rPr lang="en-US" sz="1100" b="1" dirty="0">
                  <a:solidFill>
                    <a:srgbClr val="C00000"/>
                  </a:solidFill>
                  <a:latin typeface="Arial "/>
                </a:rPr>
                <a:t>03. DFC MD </a:t>
              </a:r>
              <a:r>
                <a:rPr lang="en-US" sz="1100" dirty="0">
                  <a:latin typeface="Arial "/>
                </a:rPr>
                <a:t>Monochromatic detector</a:t>
              </a:r>
            </a:p>
            <a:p>
              <a:pPr>
                <a:spcBef>
                  <a:spcPts val="200"/>
                </a:spcBef>
              </a:pPr>
              <a:r>
                <a:rPr lang="en-US" sz="1100" b="1" dirty="0">
                  <a:solidFill>
                    <a:srgbClr val="C00000"/>
                  </a:solidFill>
                  <a:latin typeface="Arial "/>
                </a:rPr>
                <a:t>04. DFC BC </a:t>
              </a:r>
              <a:r>
                <a:rPr lang="en-US" sz="1100" dirty="0">
                  <a:latin typeface="Arial "/>
                </a:rPr>
                <a:t>Beam combiner</a:t>
              </a:r>
            </a:p>
            <a:p>
              <a:pPr>
                <a:spcBef>
                  <a:spcPts val="200"/>
                </a:spcBef>
              </a:pPr>
              <a:r>
                <a:rPr lang="en-US" sz="1100" b="1" dirty="0">
                  <a:solidFill>
                    <a:srgbClr val="C00000"/>
                  </a:solidFill>
                  <a:latin typeface="Arial "/>
                </a:rPr>
                <a:t>05. FALC</a:t>
              </a:r>
              <a:r>
                <a:rPr lang="en-US" sz="1100" dirty="0">
                  <a:latin typeface="Arial "/>
                </a:rPr>
                <a:t> Locking electronics</a:t>
              </a:r>
            </a:p>
            <a:p>
              <a:pPr>
                <a:spcBef>
                  <a:spcPts val="200"/>
                </a:spcBef>
              </a:pPr>
              <a:r>
                <a:rPr lang="en-US" sz="1100" b="1" dirty="0">
                  <a:solidFill>
                    <a:srgbClr val="C00000"/>
                  </a:solidFill>
                  <a:latin typeface="Arial "/>
                </a:rPr>
                <a:t>06. DLC</a:t>
              </a:r>
              <a:r>
                <a:rPr lang="en-US" sz="1100" b="1" dirty="0">
                  <a:latin typeface="Arial "/>
                </a:rPr>
                <a:t> </a:t>
              </a:r>
              <a:r>
                <a:rPr lang="en-US" sz="1100" dirty="0">
                  <a:latin typeface="Arial "/>
                </a:rPr>
                <a:t>DL pro Or any TOPTICA Laser</a:t>
              </a:r>
            </a:p>
          </p:txBody>
        </p:sp>
        <p:sp>
          <p:nvSpPr>
            <p:cNvPr id="8" name="TextBox 7">
              <a:extLst>
                <a:ext uri="{FF2B5EF4-FFF2-40B4-BE49-F238E27FC236}">
                  <a16:creationId xmlns:a16="http://schemas.microsoft.com/office/drawing/2014/main" id="{235F2A0C-9E39-4C2A-8FAF-0278E9AAACA2}"/>
                </a:ext>
              </a:extLst>
            </p:cNvPr>
            <p:cNvSpPr txBox="1"/>
            <p:nvPr/>
          </p:nvSpPr>
          <p:spPr>
            <a:xfrm>
              <a:off x="2761490" y="1741471"/>
              <a:ext cx="325730" cy="246221"/>
            </a:xfrm>
            <a:prstGeom prst="rect">
              <a:avLst/>
            </a:prstGeom>
            <a:noFill/>
          </p:spPr>
          <p:txBody>
            <a:bodyPr wrap="none" rtlCol="0">
              <a:spAutoFit/>
            </a:bodyPr>
            <a:lstStyle/>
            <a:p>
              <a:r>
                <a:rPr lang="en-US" sz="1000" b="1" dirty="0"/>
                <a:t>01</a:t>
              </a:r>
            </a:p>
          </p:txBody>
        </p:sp>
        <p:sp>
          <p:nvSpPr>
            <p:cNvPr id="15" name="TextBox 14">
              <a:extLst>
                <a:ext uri="{FF2B5EF4-FFF2-40B4-BE49-F238E27FC236}">
                  <a16:creationId xmlns:a16="http://schemas.microsoft.com/office/drawing/2014/main" id="{394F6822-85B6-4841-BE3B-E3D39779FE9D}"/>
                </a:ext>
              </a:extLst>
            </p:cNvPr>
            <p:cNvSpPr txBox="1"/>
            <p:nvPr/>
          </p:nvSpPr>
          <p:spPr>
            <a:xfrm>
              <a:off x="2777256" y="1234420"/>
              <a:ext cx="325730" cy="246221"/>
            </a:xfrm>
            <a:prstGeom prst="rect">
              <a:avLst/>
            </a:prstGeom>
            <a:noFill/>
          </p:spPr>
          <p:txBody>
            <a:bodyPr wrap="none" rtlCol="0">
              <a:spAutoFit/>
            </a:bodyPr>
            <a:lstStyle/>
            <a:p>
              <a:r>
                <a:rPr lang="en-US" sz="1000" b="1" dirty="0"/>
                <a:t>02</a:t>
              </a:r>
            </a:p>
          </p:txBody>
        </p:sp>
        <p:sp>
          <p:nvSpPr>
            <p:cNvPr id="16" name="TextBox 15">
              <a:extLst>
                <a:ext uri="{FF2B5EF4-FFF2-40B4-BE49-F238E27FC236}">
                  <a16:creationId xmlns:a16="http://schemas.microsoft.com/office/drawing/2014/main" id="{E797DE98-CD41-448F-8681-2C40C1A6299B}"/>
                </a:ext>
              </a:extLst>
            </p:cNvPr>
            <p:cNvSpPr txBox="1"/>
            <p:nvPr/>
          </p:nvSpPr>
          <p:spPr>
            <a:xfrm>
              <a:off x="2080994" y="2705372"/>
              <a:ext cx="325730" cy="246221"/>
            </a:xfrm>
            <a:prstGeom prst="rect">
              <a:avLst/>
            </a:prstGeom>
            <a:noFill/>
          </p:spPr>
          <p:txBody>
            <a:bodyPr wrap="none" rtlCol="0">
              <a:spAutoFit/>
            </a:bodyPr>
            <a:lstStyle/>
            <a:p>
              <a:r>
                <a:rPr lang="en-US" sz="1000" b="1" dirty="0"/>
                <a:t>03</a:t>
              </a:r>
            </a:p>
          </p:txBody>
        </p:sp>
        <p:sp>
          <p:nvSpPr>
            <p:cNvPr id="17" name="TextBox 16">
              <a:extLst>
                <a:ext uri="{FF2B5EF4-FFF2-40B4-BE49-F238E27FC236}">
                  <a16:creationId xmlns:a16="http://schemas.microsoft.com/office/drawing/2014/main" id="{54931919-4473-4EA5-ACCB-821C3B47CE5E}"/>
                </a:ext>
              </a:extLst>
            </p:cNvPr>
            <p:cNvSpPr txBox="1"/>
            <p:nvPr/>
          </p:nvSpPr>
          <p:spPr>
            <a:xfrm>
              <a:off x="3347864" y="3136078"/>
              <a:ext cx="325730" cy="246221"/>
            </a:xfrm>
            <a:prstGeom prst="rect">
              <a:avLst/>
            </a:prstGeom>
            <a:noFill/>
          </p:spPr>
          <p:txBody>
            <a:bodyPr wrap="none" rtlCol="0">
              <a:spAutoFit/>
            </a:bodyPr>
            <a:lstStyle/>
            <a:p>
              <a:r>
                <a:rPr lang="en-US" sz="1000" b="1" dirty="0"/>
                <a:t>04</a:t>
              </a:r>
            </a:p>
          </p:txBody>
        </p:sp>
        <p:sp>
          <p:nvSpPr>
            <p:cNvPr id="18" name="TextBox 17">
              <a:extLst>
                <a:ext uri="{FF2B5EF4-FFF2-40B4-BE49-F238E27FC236}">
                  <a16:creationId xmlns:a16="http://schemas.microsoft.com/office/drawing/2014/main" id="{0A6C2258-E727-433F-9B10-AA4D99A72FAF}"/>
                </a:ext>
              </a:extLst>
            </p:cNvPr>
            <p:cNvSpPr txBox="1"/>
            <p:nvPr/>
          </p:nvSpPr>
          <p:spPr>
            <a:xfrm>
              <a:off x="395536" y="2014548"/>
              <a:ext cx="325730" cy="246221"/>
            </a:xfrm>
            <a:prstGeom prst="rect">
              <a:avLst/>
            </a:prstGeom>
            <a:noFill/>
          </p:spPr>
          <p:txBody>
            <a:bodyPr wrap="none" rtlCol="0">
              <a:spAutoFit/>
            </a:bodyPr>
            <a:lstStyle/>
            <a:p>
              <a:r>
                <a:rPr lang="en-US" sz="1000" b="1" dirty="0"/>
                <a:t>05</a:t>
              </a:r>
            </a:p>
          </p:txBody>
        </p:sp>
        <p:sp>
          <p:nvSpPr>
            <p:cNvPr id="19" name="TextBox 18">
              <a:extLst>
                <a:ext uri="{FF2B5EF4-FFF2-40B4-BE49-F238E27FC236}">
                  <a16:creationId xmlns:a16="http://schemas.microsoft.com/office/drawing/2014/main" id="{332213F5-0008-41B3-8B5B-80DB7B9AB1A0}"/>
                </a:ext>
              </a:extLst>
            </p:cNvPr>
            <p:cNvSpPr txBox="1"/>
            <p:nvPr/>
          </p:nvSpPr>
          <p:spPr>
            <a:xfrm>
              <a:off x="1846978" y="1587230"/>
              <a:ext cx="325730" cy="246221"/>
            </a:xfrm>
            <a:prstGeom prst="rect">
              <a:avLst/>
            </a:prstGeom>
            <a:noFill/>
          </p:spPr>
          <p:txBody>
            <a:bodyPr wrap="none" rtlCol="0">
              <a:spAutoFit/>
            </a:bodyPr>
            <a:lstStyle/>
            <a:p>
              <a:r>
                <a:rPr lang="en-US" sz="1000" b="1" dirty="0"/>
                <a:t>06</a:t>
              </a:r>
            </a:p>
          </p:txBody>
        </p:sp>
      </p:grpSp>
    </p:spTree>
    <p:extLst>
      <p:ext uri="{BB962C8B-B14F-4D97-AF65-F5344CB8AC3E}">
        <p14:creationId xmlns:p14="http://schemas.microsoft.com/office/powerpoint/2010/main" val="3925979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277BF-98BB-41C5-BFD9-170BA7DF49A6}"/>
              </a:ext>
            </a:extLst>
          </p:cNvPr>
          <p:cNvSpPr>
            <a:spLocks noGrp="1"/>
          </p:cNvSpPr>
          <p:nvPr>
            <p:ph type="title"/>
          </p:nvPr>
        </p:nvSpPr>
        <p:spPr/>
        <p:txBody>
          <a:bodyPr/>
          <a:lstStyle/>
          <a:p>
            <a:r>
              <a:rPr lang="en-US" dirty="0"/>
              <a:t>T-RACK </a:t>
            </a:r>
          </a:p>
        </p:txBody>
      </p:sp>
      <p:grpSp>
        <p:nvGrpSpPr>
          <p:cNvPr id="22" name="Group 21">
            <a:extLst>
              <a:ext uri="{FF2B5EF4-FFF2-40B4-BE49-F238E27FC236}">
                <a16:creationId xmlns:a16="http://schemas.microsoft.com/office/drawing/2014/main" id="{FF5D7AF3-CD0A-477B-A7B0-4D2508A3EBE3}"/>
              </a:ext>
            </a:extLst>
          </p:cNvPr>
          <p:cNvGrpSpPr/>
          <p:nvPr/>
        </p:nvGrpSpPr>
        <p:grpSpPr>
          <a:xfrm>
            <a:off x="250387" y="261179"/>
            <a:ext cx="8842456" cy="4545438"/>
            <a:chOff x="250387" y="276169"/>
            <a:chExt cx="8842456" cy="4545438"/>
          </a:xfrm>
        </p:grpSpPr>
        <p:pic>
          <p:nvPicPr>
            <p:cNvPr id="3074" name="Picture 2">
              <a:extLst>
                <a:ext uri="{FF2B5EF4-FFF2-40B4-BE49-F238E27FC236}">
                  <a16:creationId xmlns:a16="http://schemas.microsoft.com/office/drawing/2014/main" id="{3EB2FAFF-62D4-4459-BA97-0345CEBF33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060" y="1008728"/>
              <a:ext cx="2716246" cy="15278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E67CDB2-8CE9-475C-800E-0B96F4BCEA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060" y="2837647"/>
              <a:ext cx="2716246" cy="15278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BB6132C-9DE2-4567-A291-7563C15C2835}"/>
                </a:ext>
              </a:extLst>
            </p:cNvPr>
            <p:cNvSpPr/>
            <p:nvPr/>
          </p:nvSpPr>
          <p:spPr>
            <a:xfrm>
              <a:off x="8532440" y="276169"/>
              <a:ext cx="560403" cy="2180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26">
              <a:extLst>
                <a:ext uri="{FF2B5EF4-FFF2-40B4-BE49-F238E27FC236}">
                  <a16:creationId xmlns:a16="http://schemas.microsoft.com/office/drawing/2014/main" id="{E159BA4E-C7F5-4A17-90F6-63AD947E3B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21" t="5467" r="24241" b="9225"/>
            <a:stretch/>
          </p:blipFill>
          <p:spPr>
            <a:xfrm>
              <a:off x="4719149" y="1147622"/>
              <a:ext cx="1333758" cy="3167675"/>
            </a:xfrm>
            <a:prstGeom prst="rect">
              <a:avLst/>
            </a:prstGeom>
          </p:spPr>
        </p:pic>
        <p:pic>
          <p:nvPicPr>
            <p:cNvPr id="8" name="Picture 7">
              <a:extLst>
                <a:ext uri="{FF2B5EF4-FFF2-40B4-BE49-F238E27FC236}">
                  <a16:creationId xmlns:a16="http://schemas.microsoft.com/office/drawing/2014/main" id="{187D6DB8-A91D-44F7-9D10-15B9E9934607}"/>
                </a:ext>
              </a:extLst>
            </p:cNvPr>
            <p:cNvPicPr>
              <a:picLocks noChangeAspect="1"/>
            </p:cNvPicPr>
            <p:nvPr/>
          </p:nvPicPr>
          <p:blipFill rotWithShape="1">
            <a:blip r:embed="rId6"/>
            <a:srcRect l="75200" t="27601" r="1963" b="8000"/>
            <a:stretch/>
          </p:blipFill>
          <p:spPr>
            <a:xfrm>
              <a:off x="6179653" y="915566"/>
              <a:ext cx="2542195" cy="2016224"/>
            </a:xfrm>
            <a:prstGeom prst="rect">
              <a:avLst/>
            </a:prstGeom>
          </p:spPr>
        </p:pic>
        <p:pic>
          <p:nvPicPr>
            <p:cNvPr id="13" name="Grafik 8">
              <a:extLst>
                <a:ext uri="{FF2B5EF4-FFF2-40B4-BE49-F238E27FC236}">
                  <a16:creationId xmlns:a16="http://schemas.microsoft.com/office/drawing/2014/main" id="{A683E0D9-3080-4471-9F78-2C24D36E644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57" b="99272" l="21795" r="74840">
                          <a14:foregroundMark x1="43429" y1="8012" x2="43429" y2="8012"/>
                          <a14:foregroundMark x1="47596" y1="4370" x2="47596" y2="4370"/>
                          <a14:foregroundMark x1="30929" y1="2497" x2="30929" y2="2497"/>
                          <a14:foregroundMark x1="67147" y1="1457" x2="67147" y2="1457"/>
                          <a14:foregroundMark x1="41186" y1="91363" x2="41186" y2="91363"/>
                          <a14:foregroundMark x1="31571" y1="95213" x2="31571" y2="95213"/>
                          <a14:foregroundMark x1="31250" y1="98543" x2="31250" y2="98543"/>
                          <a14:foregroundMark x1="66346" y1="99272" x2="66346" y2="99272"/>
                          <a14:foregroundMark x1="56731" y1="72633" x2="56731" y2="72633"/>
                          <a14:foregroundMark x1="56410" y1="61082" x2="56410" y2="61082"/>
                          <a14:foregroundMark x1="47596" y1="66909" x2="47596" y2="66909"/>
                          <a14:foregroundMark x1="49359" y1="78148" x2="49359" y2="78148"/>
                          <a14:foregroundMark x1="50801" y1="67326" x2="50801" y2="67326"/>
                          <a14:foregroundMark x1="57212" y1="9157" x2="57212" y2="9157"/>
                          <a14:foregroundMark x1="62019" y1="3642" x2="62019" y2="3642"/>
                          <a14:foregroundMark x1="34135" y1="3642" x2="34135" y2="3642"/>
                          <a14:backgroundMark x1="23558" y1="11134" x2="23558" y2="11134"/>
                        </a14:backgroundRemoval>
                      </a14:imgEffect>
                    </a14:imgLayer>
                  </a14:imgProps>
                </a:ext>
                <a:ext uri="{28A0092B-C50C-407E-A947-70E740481C1C}">
                  <a14:useLocalDpi xmlns:a14="http://schemas.microsoft.com/office/drawing/2010/main" val="0"/>
                </a:ext>
              </a:extLst>
            </a:blip>
            <a:srcRect l="15262" r="18454"/>
            <a:stretch/>
          </p:blipFill>
          <p:spPr>
            <a:xfrm>
              <a:off x="3501827" y="1183610"/>
              <a:ext cx="1333758" cy="3095698"/>
            </a:xfrm>
            <a:prstGeom prst="rect">
              <a:avLst/>
            </a:prstGeom>
          </p:spPr>
        </p:pic>
        <p:sp>
          <p:nvSpPr>
            <p:cNvPr id="15" name="TextBox 14">
              <a:extLst>
                <a:ext uri="{FF2B5EF4-FFF2-40B4-BE49-F238E27FC236}">
                  <a16:creationId xmlns:a16="http://schemas.microsoft.com/office/drawing/2014/main" id="{3976D38E-E614-4C68-A20C-B090F0D3FBC8}"/>
                </a:ext>
              </a:extLst>
            </p:cNvPr>
            <p:cNvSpPr txBox="1"/>
            <p:nvPr/>
          </p:nvSpPr>
          <p:spPr>
            <a:xfrm>
              <a:off x="418924" y="4423673"/>
              <a:ext cx="2604675" cy="230832"/>
            </a:xfrm>
            <a:prstGeom prst="rect">
              <a:avLst/>
            </a:prstGeom>
            <a:noFill/>
          </p:spPr>
          <p:txBody>
            <a:bodyPr wrap="square">
              <a:spAutoFit/>
            </a:bodyPr>
            <a:lstStyle/>
            <a:p>
              <a:r>
                <a:rPr lang="en-US" sz="900" b="0" i="0" dirty="0">
                  <a:effectLst/>
                  <a:latin typeface="Calibri" panose="020F0502020204030204" pitchFamily="34" charset="0"/>
                  <a:cs typeface="Calibri" panose="020F0502020204030204" pitchFamily="34" charset="0"/>
                </a:rPr>
                <a:t>Max-Planck-</a:t>
              </a:r>
              <a:r>
                <a:rPr lang="en-US" sz="900" b="0" i="0" dirty="0" err="1">
                  <a:effectLst/>
                  <a:latin typeface="Calibri" panose="020F0502020204030204" pitchFamily="34" charset="0"/>
                  <a:cs typeface="Calibri" panose="020F0502020204030204" pitchFamily="34" charset="0"/>
                </a:rPr>
                <a:t>Institut</a:t>
              </a:r>
              <a:r>
                <a:rPr lang="en-US" sz="900" b="0" i="0" dirty="0">
                  <a:effectLst/>
                  <a:latin typeface="Calibri" panose="020F0502020204030204" pitchFamily="34" charset="0"/>
                  <a:cs typeface="Calibri" panose="020F0502020204030204" pitchFamily="34" charset="0"/>
                </a:rPr>
                <a:t> </a:t>
              </a:r>
              <a:r>
                <a:rPr lang="en-US" sz="900" b="0" i="0" dirty="0" err="1">
                  <a:effectLst/>
                  <a:latin typeface="Calibri" panose="020F0502020204030204" pitchFamily="34" charset="0"/>
                  <a:cs typeface="Calibri" panose="020F0502020204030204" pitchFamily="34" charset="0"/>
                </a:rPr>
                <a:t>für</a:t>
              </a:r>
              <a:r>
                <a:rPr lang="en-US" sz="900" b="0" i="0" dirty="0">
                  <a:effectLst/>
                  <a:latin typeface="Calibri" panose="020F0502020204030204" pitchFamily="34" charset="0"/>
                  <a:cs typeface="Calibri" panose="020F0502020204030204" pitchFamily="34" charset="0"/>
                </a:rPr>
                <a:t> </a:t>
              </a:r>
              <a:r>
                <a:rPr lang="en-US" sz="900" b="0" i="0" dirty="0" err="1">
                  <a:effectLst/>
                  <a:latin typeface="Calibri" panose="020F0502020204030204" pitchFamily="34" charset="0"/>
                  <a:cs typeface="Calibri" panose="020F0502020204030204" pitchFamily="34" charset="0"/>
                </a:rPr>
                <a:t>Quantenoptik</a:t>
              </a:r>
              <a:r>
                <a:rPr lang="en-US" sz="900" b="0" i="0" dirty="0">
                  <a:effectLst/>
                  <a:latin typeface="Calibri" panose="020F0502020204030204" pitchFamily="34" charset="0"/>
                  <a:cs typeface="Calibri" panose="020F0502020204030204" pitchFamily="34" charset="0"/>
                </a:rPr>
                <a:t> (MPQ)</a:t>
              </a:r>
              <a:endParaRPr lang="en-US" sz="9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FDC6F6E-2C7D-4717-AA18-C15018491213}"/>
                </a:ext>
              </a:extLst>
            </p:cNvPr>
            <p:cNvSpPr txBox="1"/>
            <p:nvPr/>
          </p:nvSpPr>
          <p:spPr>
            <a:xfrm>
              <a:off x="250387" y="2536616"/>
              <a:ext cx="5111968" cy="230832"/>
            </a:xfrm>
            <a:prstGeom prst="rect">
              <a:avLst/>
            </a:prstGeom>
            <a:noFill/>
          </p:spPr>
          <p:txBody>
            <a:bodyPr wrap="square">
              <a:spAutoFit/>
            </a:bodyPr>
            <a:lstStyle/>
            <a:p>
              <a:r>
                <a:rPr lang="en-US" sz="900" b="0" i="0" dirty="0">
                  <a:effectLst/>
                  <a:latin typeface="Calibri" panose="020F0502020204030204" pitchFamily="34" charset="0"/>
                  <a:cs typeface="Calibri" panose="020F0502020204030204" pitchFamily="34" charset="0"/>
                </a:rPr>
                <a:t>Irene </a:t>
              </a:r>
              <a:r>
                <a:rPr lang="en-US" sz="900" b="0" i="0" dirty="0" err="1">
                  <a:effectLst/>
                  <a:latin typeface="Calibri" panose="020F0502020204030204" pitchFamily="34" charset="0"/>
                  <a:cs typeface="Calibri" panose="020F0502020204030204" pitchFamily="34" charset="0"/>
                </a:rPr>
                <a:t>Poga</a:t>
              </a:r>
              <a:r>
                <a:rPr lang="en-US" sz="900" b="0" i="0" dirty="0">
                  <a:effectLst/>
                  <a:latin typeface="Calibri" panose="020F0502020204030204" pitchFamily="34" charset="0"/>
                  <a:cs typeface="Calibri" panose="020F0502020204030204" pitchFamily="34" charset="0"/>
                </a:rPr>
                <a:t> / Faculty of Science, Universidad de Granada</a:t>
              </a:r>
              <a:endParaRPr lang="en-US" sz="900" dirty="0">
                <a:latin typeface="Calibri" panose="020F0502020204030204" pitchFamily="34" charset="0"/>
                <a:cs typeface="Calibri" panose="020F0502020204030204" pitchFamily="34" charset="0"/>
              </a:endParaRPr>
            </a:p>
          </p:txBody>
        </p:sp>
        <p:sp>
          <p:nvSpPr>
            <p:cNvPr id="14" name="Arrow: Right 13">
              <a:extLst>
                <a:ext uri="{FF2B5EF4-FFF2-40B4-BE49-F238E27FC236}">
                  <a16:creationId xmlns:a16="http://schemas.microsoft.com/office/drawing/2014/main" id="{2AE01BE8-61E9-4328-9270-5EAC69254464}"/>
                </a:ext>
              </a:extLst>
            </p:cNvPr>
            <p:cNvSpPr/>
            <p:nvPr/>
          </p:nvSpPr>
          <p:spPr>
            <a:xfrm>
              <a:off x="3068467" y="2111972"/>
              <a:ext cx="472282" cy="108012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C40999D-AE66-483C-A58C-F48F495C304A}"/>
                </a:ext>
              </a:extLst>
            </p:cNvPr>
            <p:cNvPicPr>
              <a:picLocks noChangeAspect="1"/>
            </p:cNvPicPr>
            <p:nvPr/>
          </p:nvPicPr>
          <p:blipFill rotWithShape="1">
            <a:blip r:embed="rId9"/>
            <a:srcRect l="2033" t="20486" r="85018" b="27904"/>
            <a:stretch/>
          </p:blipFill>
          <p:spPr>
            <a:xfrm>
              <a:off x="6516216" y="2931790"/>
              <a:ext cx="1685918" cy="1889817"/>
            </a:xfrm>
            <a:prstGeom prst="rect">
              <a:avLst/>
            </a:prstGeom>
          </p:spPr>
        </p:pic>
      </p:grpSp>
    </p:spTree>
    <p:extLst>
      <p:ext uri="{BB962C8B-B14F-4D97-AF65-F5344CB8AC3E}">
        <p14:creationId xmlns:p14="http://schemas.microsoft.com/office/powerpoint/2010/main" val="1759750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6ECEE-E5BC-472B-972C-01991643C4EF}"/>
              </a:ext>
            </a:extLst>
          </p:cNvPr>
          <p:cNvSpPr>
            <a:spLocks noGrp="1"/>
          </p:cNvSpPr>
          <p:nvPr>
            <p:ph type="title"/>
          </p:nvPr>
        </p:nvSpPr>
        <p:spPr>
          <a:xfrm>
            <a:off x="1352746" y="3839065"/>
            <a:ext cx="6438507" cy="783226"/>
          </a:xfrm>
        </p:spPr>
        <p:txBody>
          <a:bodyPr vert="horz" lIns="91440" tIns="45720" rIns="91440" bIns="45720" rtlCol="0" anchor="t">
            <a:normAutofit/>
          </a:bodyPr>
          <a:lstStyle/>
          <a:p>
            <a:pPr algn="ctr"/>
            <a:r>
              <a:rPr lang="en-US" sz="2500" kern="1200">
                <a:solidFill>
                  <a:schemeClr val="tx1"/>
                </a:solidFill>
                <a:latin typeface="+mj-lt"/>
                <a:ea typeface="+mj-ea"/>
                <a:cs typeface="+mj-cs"/>
              </a:rPr>
              <a:t>We continue to be an enabler for quantum</a:t>
            </a:r>
          </a:p>
        </p:txBody>
      </p:sp>
      <p:sp>
        <p:nvSpPr>
          <p:cNvPr id="20" name="Oval 19">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058" y="624670"/>
            <a:ext cx="2475738" cy="247573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4131" y="624670"/>
            <a:ext cx="2475738" cy="247573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E1807EA-40D0-4362-8A40-832681F7453D}"/>
              </a:ext>
            </a:extLst>
          </p:cNvPr>
          <p:cNvPicPr>
            <a:picLocks noChangeAspect="1"/>
          </p:cNvPicPr>
          <p:nvPr/>
        </p:nvPicPr>
        <p:blipFill rotWithShape="1">
          <a:blip r:embed="rId2"/>
          <a:srcRect l="6316" r="19069" b="1"/>
          <a:stretch/>
        </p:blipFill>
        <p:spPr>
          <a:xfrm>
            <a:off x="3457575" y="748114"/>
            <a:ext cx="2228850" cy="222885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24" name="Oval 23">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0204" y="624670"/>
            <a:ext cx="2475738" cy="247573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4AC4738-A194-4D58-9F61-F08D87A5765B}"/>
              </a:ext>
            </a:extLst>
          </p:cNvPr>
          <p:cNvPicPr>
            <a:picLocks noChangeAspect="1"/>
          </p:cNvPicPr>
          <p:nvPr/>
        </p:nvPicPr>
        <p:blipFill rotWithShape="1">
          <a:blip r:embed="rId3"/>
          <a:srcRect l="3147" r="2601" b="-1"/>
          <a:stretch/>
        </p:blipFill>
        <p:spPr>
          <a:xfrm>
            <a:off x="671502" y="749522"/>
            <a:ext cx="2228850" cy="222885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6" name="Picture 5">
            <a:extLst>
              <a:ext uri="{FF2B5EF4-FFF2-40B4-BE49-F238E27FC236}">
                <a16:creationId xmlns:a16="http://schemas.microsoft.com/office/drawing/2014/main" id="{7591E974-55C1-4F07-8097-98CED761A534}"/>
              </a:ext>
            </a:extLst>
          </p:cNvPr>
          <p:cNvPicPr>
            <a:picLocks noChangeAspect="1"/>
          </p:cNvPicPr>
          <p:nvPr/>
        </p:nvPicPr>
        <p:blipFill rotWithShape="1">
          <a:blip r:embed="rId4"/>
          <a:srcRect l="12403" r="24635" b="1"/>
          <a:stretch/>
        </p:blipFill>
        <p:spPr>
          <a:xfrm>
            <a:off x="6243648" y="748114"/>
            <a:ext cx="2228850" cy="222885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Tree>
    <p:extLst>
      <p:ext uri="{BB962C8B-B14F-4D97-AF65-F5344CB8AC3E}">
        <p14:creationId xmlns:p14="http://schemas.microsoft.com/office/powerpoint/2010/main" val="312948934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 y="0"/>
            <a:ext cx="7582079" cy="534143"/>
          </a:xfrm>
        </p:spPr>
        <p:txBody>
          <a:bodyPr/>
          <a:lstStyle/>
          <a:p>
            <a:r>
              <a:rPr lang="de-DE" dirty="0"/>
              <a:t>We enable quantum!</a:t>
            </a:r>
          </a:p>
        </p:txBody>
      </p:sp>
      <p:grpSp>
        <p:nvGrpSpPr>
          <p:cNvPr id="5" name="Group 4">
            <a:extLst>
              <a:ext uri="{FF2B5EF4-FFF2-40B4-BE49-F238E27FC236}">
                <a16:creationId xmlns:a16="http://schemas.microsoft.com/office/drawing/2014/main" id="{709B3F3C-FBD4-415A-9A9E-DE9D877019C6}"/>
              </a:ext>
            </a:extLst>
          </p:cNvPr>
          <p:cNvGrpSpPr/>
          <p:nvPr/>
        </p:nvGrpSpPr>
        <p:grpSpPr>
          <a:xfrm>
            <a:off x="179512" y="349697"/>
            <a:ext cx="8878224" cy="4194494"/>
            <a:chOff x="179512" y="349697"/>
            <a:chExt cx="8878224" cy="4194494"/>
          </a:xfrm>
        </p:grpSpPr>
        <p:grpSp>
          <p:nvGrpSpPr>
            <p:cNvPr id="7" name="Group 6">
              <a:extLst>
                <a:ext uri="{FF2B5EF4-FFF2-40B4-BE49-F238E27FC236}">
                  <a16:creationId xmlns:a16="http://schemas.microsoft.com/office/drawing/2014/main" id="{4B3F66B5-B27F-4DCC-A86F-C53CDC212396}"/>
                </a:ext>
              </a:extLst>
            </p:cNvPr>
            <p:cNvGrpSpPr/>
            <p:nvPr/>
          </p:nvGrpSpPr>
          <p:grpSpPr>
            <a:xfrm>
              <a:off x="179512" y="862282"/>
              <a:ext cx="8808981" cy="1937072"/>
              <a:chOff x="179512" y="2464309"/>
              <a:chExt cx="8808981" cy="1937072"/>
            </a:xfrm>
          </p:grpSpPr>
          <p:sp>
            <p:nvSpPr>
              <p:cNvPr id="135" name="Rechteck 134"/>
              <p:cNvSpPr/>
              <p:nvPr/>
            </p:nvSpPr>
            <p:spPr>
              <a:xfrm>
                <a:off x="4657997" y="2486254"/>
                <a:ext cx="2091600" cy="19151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6" name="Rechteck 135"/>
              <p:cNvSpPr/>
              <p:nvPr/>
            </p:nvSpPr>
            <p:spPr>
              <a:xfrm>
                <a:off x="6896893" y="2486254"/>
                <a:ext cx="2091600" cy="19151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Rechteck 133"/>
              <p:cNvSpPr/>
              <p:nvPr/>
            </p:nvSpPr>
            <p:spPr>
              <a:xfrm>
                <a:off x="2418949" y="2486254"/>
                <a:ext cx="2091600" cy="19151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p:nvSpPr>
            <p:spPr>
              <a:xfrm>
                <a:off x="179512" y="2464309"/>
                <a:ext cx="2091600" cy="19151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p:cNvSpPr/>
              <p:nvPr/>
            </p:nvSpPr>
            <p:spPr bwMode="auto">
              <a:xfrm>
                <a:off x="1403648" y="2614669"/>
                <a:ext cx="288032" cy="288032"/>
              </a:xfrm>
              <a:prstGeom prst="rect">
                <a:avLst/>
              </a:prstGeom>
              <a:noFill/>
              <a:ln w="12700">
                <a:solidFill>
                  <a:srgbClr val="0069B4"/>
                </a:solidFill>
                <a:miter lim="800000"/>
                <a:headEnd/>
                <a:tailEnd/>
              </a:ln>
            </p:spPr>
            <p:txBody>
              <a:bodyPr wrap="none" rtlCol="0" anchor="ctr"/>
              <a:lstStyle/>
              <a:p>
                <a:pPr algn="ctr" eaLnBrk="0" hangingPunct="0"/>
                <a:r>
                  <a:rPr lang="de-DE" sz="1200" err="1">
                    <a:solidFill>
                      <a:schemeClr val="bg1"/>
                    </a:solidFill>
                  </a:rPr>
                  <a:t>Sr</a:t>
                </a:r>
                <a:endParaRPr lang="de-DE" sz="1200">
                  <a:solidFill>
                    <a:schemeClr val="bg1"/>
                  </a:solidFill>
                </a:endParaRPr>
              </a:p>
            </p:txBody>
          </p:sp>
          <p:sp>
            <p:nvSpPr>
              <p:cNvPr id="68" name="Rechteck 67"/>
              <p:cNvSpPr/>
              <p:nvPr/>
            </p:nvSpPr>
            <p:spPr bwMode="auto">
              <a:xfrm>
                <a:off x="251520" y="2542661"/>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err="1">
                    <a:solidFill>
                      <a:schemeClr val="bg1"/>
                    </a:solidFill>
                  </a:rPr>
                  <a:t>Ca</a:t>
                </a:r>
                <a:r>
                  <a:rPr lang="de-DE" sz="1200" baseline="30000">
                    <a:solidFill>
                      <a:schemeClr val="bg1"/>
                    </a:solidFill>
                  </a:rPr>
                  <a:t>+</a:t>
                </a:r>
              </a:p>
            </p:txBody>
          </p:sp>
          <p:sp>
            <p:nvSpPr>
              <p:cNvPr id="69" name="Rechteck 68"/>
              <p:cNvSpPr/>
              <p:nvPr/>
            </p:nvSpPr>
            <p:spPr bwMode="auto">
              <a:xfrm>
                <a:off x="683568" y="2902701"/>
                <a:ext cx="288032" cy="288032"/>
              </a:xfrm>
              <a:prstGeom prst="rect">
                <a:avLst/>
              </a:prstGeom>
              <a:noFill/>
              <a:ln w="12700">
                <a:solidFill>
                  <a:srgbClr val="E2003B"/>
                </a:solidFill>
                <a:miter lim="800000"/>
                <a:headEnd/>
                <a:tailEnd/>
              </a:ln>
            </p:spPr>
            <p:txBody>
              <a:bodyPr wrap="none" rtlCol="0" anchor="ctr"/>
              <a:lstStyle/>
              <a:p>
                <a:pPr algn="ctr" eaLnBrk="0" hangingPunct="0"/>
                <a:r>
                  <a:rPr lang="de-DE" sz="1200" err="1">
                    <a:solidFill>
                      <a:schemeClr val="bg1"/>
                    </a:solidFill>
                  </a:rPr>
                  <a:t>Rb</a:t>
                </a:r>
                <a:endParaRPr lang="de-DE" sz="1200" baseline="30000">
                  <a:solidFill>
                    <a:schemeClr val="bg1"/>
                  </a:solidFill>
                </a:endParaRPr>
              </a:p>
            </p:txBody>
          </p:sp>
          <p:sp>
            <p:nvSpPr>
              <p:cNvPr id="76" name="Rechteck 75"/>
              <p:cNvSpPr/>
              <p:nvPr/>
            </p:nvSpPr>
            <p:spPr bwMode="auto">
              <a:xfrm>
                <a:off x="971600" y="2542661"/>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err="1">
                    <a:solidFill>
                      <a:schemeClr val="bg1"/>
                    </a:solidFill>
                  </a:rPr>
                  <a:t>Yb</a:t>
                </a:r>
                <a:r>
                  <a:rPr lang="de-DE" sz="1200" baseline="30000">
                    <a:solidFill>
                      <a:schemeClr val="bg1"/>
                    </a:solidFill>
                  </a:rPr>
                  <a:t>+</a:t>
                </a:r>
              </a:p>
            </p:txBody>
          </p:sp>
          <p:sp>
            <p:nvSpPr>
              <p:cNvPr id="78" name="Rechteck 77"/>
              <p:cNvSpPr/>
              <p:nvPr/>
            </p:nvSpPr>
            <p:spPr bwMode="auto">
              <a:xfrm>
                <a:off x="250874" y="3106386"/>
                <a:ext cx="288032" cy="288032"/>
              </a:xfrm>
              <a:prstGeom prst="rect">
                <a:avLst/>
              </a:prstGeom>
              <a:noFill/>
              <a:ln w="12700">
                <a:solidFill>
                  <a:srgbClr val="00CC00"/>
                </a:solidFill>
                <a:miter lim="800000"/>
                <a:headEnd/>
                <a:tailEnd/>
              </a:ln>
            </p:spPr>
            <p:txBody>
              <a:bodyPr wrap="none" rtlCol="0" anchor="ctr"/>
              <a:lstStyle/>
              <a:p>
                <a:pPr algn="ctr" eaLnBrk="0" hangingPunct="0"/>
                <a:r>
                  <a:rPr lang="de-DE" sz="1200" err="1">
                    <a:solidFill>
                      <a:schemeClr val="bg1"/>
                    </a:solidFill>
                  </a:rPr>
                  <a:t>Yb</a:t>
                </a:r>
                <a:endParaRPr lang="de-DE" sz="1200" baseline="30000">
                  <a:solidFill>
                    <a:schemeClr val="bg1"/>
                  </a:solidFill>
                </a:endParaRPr>
              </a:p>
            </p:txBody>
          </p:sp>
          <p:sp>
            <p:nvSpPr>
              <p:cNvPr id="79" name="Rechteck 78"/>
              <p:cNvSpPr/>
              <p:nvPr/>
            </p:nvSpPr>
            <p:spPr bwMode="auto">
              <a:xfrm>
                <a:off x="661146" y="3256344"/>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dirty="0">
                    <a:solidFill>
                      <a:schemeClr val="bg1"/>
                    </a:solidFill>
                  </a:rPr>
                  <a:t>Mg</a:t>
                </a:r>
                <a:r>
                  <a:rPr lang="de-DE" sz="1200" baseline="30000" dirty="0">
                    <a:solidFill>
                      <a:schemeClr val="bg1"/>
                    </a:solidFill>
                  </a:rPr>
                  <a:t>+</a:t>
                </a:r>
              </a:p>
            </p:txBody>
          </p:sp>
          <p:sp>
            <p:nvSpPr>
              <p:cNvPr id="80" name="Rechteck 79"/>
              <p:cNvSpPr/>
              <p:nvPr/>
            </p:nvSpPr>
            <p:spPr bwMode="auto">
              <a:xfrm>
                <a:off x="1168976" y="3052088"/>
                <a:ext cx="288032" cy="288032"/>
              </a:xfrm>
              <a:prstGeom prst="rect">
                <a:avLst/>
              </a:prstGeom>
              <a:noFill/>
              <a:ln w="12700">
                <a:solidFill>
                  <a:srgbClr val="E2003B"/>
                </a:solidFill>
                <a:miter lim="800000"/>
                <a:headEnd/>
                <a:tailEnd/>
              </a:ln>
            </p:spPr>
            <p:txBody>
              <a:bodyPr wrap="none" rtlCol="0" anchor="ctr"/>
              <a:lstStyle/>
              <a:p>
                <a:pPr algn="ctr" eaLnBrk="0" hangingPunct="0"/>
                <a:r>
                  <a:rPr lang="de-DE" sz="1200">
                    <a:solidFill>
                      <a:schemeClr val="bg1"/>
                    </a:solidFill>
                  </a:rPr>
                  <a:t>K</a:t>
                </a:r>
                <a:endParaRPr lang="de-DE" sz="1200" baseline="30000">
                  <a:solidFill>
                    <a:schemeClr val="bg1"/>
                  </a:solidFill>
                </a:endParaRPr>
              </a:p>
            </p:txBody>
          </p:sp>
          <p:sp>
            <p:nvSpPr>
              <p:cNvPr id="82" name="Rechteck 81"/>
              <p:cNvSpPr/>
              <p:nvPr/>
            </p:nvSpPr>
            <p:spPr bwMode="auto">
              <a:xfrm>
                <a:off x="549686" y="3648681"/>
                <a:ext cx="288032" cy="288032"/>
              </a:xfrm>
              <a:prstGeom prst="rect">
                <a:avLst/>
              </a:prstGeom>
              <a:noFill/>
              <a:ln w="12700">
                <a:solidFill>
                  <a:srgbClr val="E2003B"/>
                </a:solidFill>
                <a:miter lim="800000"/>
                <a:headEnd/>
                <a:tailEnd/>
              </a:ln>
            </p:spPr>
            <p:txBody>
              <a:bodyPr wrap="none" rtlCol="0" anchor="ctr"/>
              <a:lstStyle/>
              <a:p>
                <a:pPr algn="ctr" eaLnBrk="0" hangingPunct="0"/>
                <a:r>
                  <a:rPr lang="de-DE" sz="1200" dirty="0">
                    <a:solidFill>
                      <a:schemeClr val="bg1"/>
                    </a:solidFill>
                  </a:rPr>
                  <a:t>Cs</a:t>
                </a:r>
                <a:endParaRPr lang="de-DE" sz="1200" baseline="30000" dirty="0">
                  <a:solidFill>
                    <a:schemeClr val="bg1"/>
                  </a:solidFill>
                </a:endParaRPr>
              </a:p>
            </p:txBody>
          </p:sp>
          <p:sp>
            <p:nvSpPr>
              <p:cNvPr id="83" name="Rechteck 82"/>
              <p:cNvSpPr/>
              <p:nvPr/>
            </p:nvSpPr>
            <p:spPr bwMode="auto">
              <a:xfrm>
                <a:off x="1777872" y="2758685"/>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err="1">
                    <a:solidFill>
                      <a:schemeClr val="bg1"/>
                    </a:solidFill>
                  </a:rPr>
                  <a:t>Sr</a:t>
                </a:r>
                <a:r>
                  <a:rPr lang="de-DE" sz="1200" baseline="30000">
                    <a:solidFill>
                      <a:schemeClr val="bg1"/>
                    </a:solidFill>
                  </a:rPr>
                  <a:t>+</a:t>
                </a:r>
              </a:p>
            </p:txBody>
          </p:sp>
          <p:sp>
            <p:nvSpPr>
              <p:cNvPr id="85" name="Rechteck 84"/>
              <p:cNvSpPr/>
              <p:nvPr/>
            </p:nvSpPr>
            <p:spPr bwMode="auto">
              <a:xfrm>
                <a:off x="250874" y="3976661"/>
                <a:ext cx="288032" cy="288032"/>
              </a:xfrm>
              <a:prstGeom prst="rect">
                <a:avLst/>
              </a:prstGeom>
              <a:noFill/>
              <a:ln w="12700">
                <a:solidFill>
                  <a:srgbClr val="FFC000"/>
                </a:solidFill>
                <a:miter lim="800000"/>
                <a:headEnd/>
                <a:tailEnd/>
              </a:ln>
            </p:spPr>
            <p:txBody>
              <a:bodyPr wrap="none" rtlCol="0" anchor="ctr"/>
              <a:lstStyle/>
              <a:p>
                <a:pPr algn="ctr" eaLnBrk="0" hangingPunct="0"/>
                <a:r>
                  <a:rPr lang="de-DE" sz="1200">
                    <a:solidFill>
                      <a:schemeClr val="bg1"/>
                    </a:solidFill>
                  </a:rPr>
                  <a:t>Na</a:t>
                </a:r>
                <a:endParaRPr lang="de-DE" sz="1200" baseline="30000">
                  <a:solidFill>
                    <a:schemeClr val="bg1"/>
                  </a:solidFill>
                </a:endParaRPr>
              </a:p>
            </p:txBody>
          </p:sp>
          <p:sp>
            <p:nvSpPr>
              <p:cNvPr id="86" name="Rechteck 85"/>
              <p:cNvSpPr/>
              <p:nvPr/>
            </p:nvSpPr>
            <p:spPr bwMode="auto">
              <a:xfrm>
                <a:off x="1016282" y="3456487"/>
                <a:ext cx="288032" cy="288032"/>
              </a:xfrm>
              <a:prstGeom prst="rect">
                <a:avLst/>
              </a:prstGeom>
              <a:noFill/>
              <a:ln w="12700">
                <a:solidFill>
                  <a:srgbClr val="E2003B"/>
                </a:solidFill>
                <a:miter lim="800000"/>
                <a:headEnd/>
                <a:tailEnd/>
              </a:ln>
            </p:spPr>
            <p:txBody>
              <a:bodyPr wrap="none" rtlCol="0" anchor="ctr"/>
              <a:lstStyle/>
              <a:p>
                <a:pPr algn="ctr" eaLnBrk="0" hangingPunct="0"/>
                <a:r>
                  <a:rPr lang="de-DE" sz="1200" dirty="0">
                    <a:solidFill>
                      <a:schemeClr val="bg1"/>
                    </a:solidFill>
                  </a:rPr>
                  <a:t>Li</a:t>
                </a:r>
                <a:endParaRPr lang="de-DE" sz="1200" baseline="30000" dirty="0">
                  <a:solidFill>
                    <a:schemeClr val="bg1"/>
                  </a:solidFill>
                </a:endParaRPr>
              </a:p>
            </p:txBody>
          </p:sp>
          <p:sp>
            <p:nvSpPr>
              <p:cNvPr id="87" name="Rechteck 86"/>
              <p:cNvSpPr/>
              <p:nvPr/>
            </p:nvSpPr>
            <p:spPr bwMode="auto">
              <a:xfrm>
                <a:off x="1602315" y="3186343"/>
                <a:ext cx="288032" cy="288032"/>
              </a:xfrm>
              <a:prstGeom prst="rect">
                <a:avLst/>
              </a:prstGeom>
              <a:noFill/>
              <a:ln w="12700">
                <a:solidFill>
                  <a:srgbClr val="6699FF"/>
                </a:solidFill>
                <a:miter lim="800000"/>
                <a:headEnd/>
                <a:tailEnd/>
              </a:ln>
            </p:spPr>
            <p:txBody>
              <a:bodyPr wrap="none" rtlCol="0" anchor="ctr"/>
              <a:lstStyle/>
              <a:p>
                <a:pPr algn="ctr" eaLnBrk="0" hangingPunct="0"/>
                <a:r>
                  <a:rPr lang="de-DE" sz="1200" err="1">
                    <a:solidFill>
                      <a:schemeClr val="bg1"/>
                    </a:solidFill>
                  </a:rPr>
                  <a:t>Ba</a:t>
                </a:r>
                <a:r>
                  <a:rPr lang="de-DE" sz="1200" baseline="30000">
                    <a:solidFill>
                      <a:schemeClr val="bg1"/>
                    </a:solidFill>
                  </a:rPr>
                  <a:t>+</a:t>
                </a:r>
              </a:p>
            </p:txBody>
          </p:sp>
          <p:sp>
            <p:nvSpPr>
              <p:cNvPr id="88" name="Rechteck 87"/>
              <p:cNvSpPr/>
              <p:nvPr/>
            </p:nvSpPr>
            <p:spPr bwMode="auto">
              <a:xfrm>
                <a:off x="2555776" y="2542661"/>
                <a:ext cx="288032" cy="288032"/>
              </a:xfrm>
              <a:prstGeom prst="rect">
                <a:avLst/>
              </a:prstGeom>
              <a:noFill/>
              <a:ln w="12700">
                <a:solidFill>
                  <a:srgbClr val="E2003B"/>
                </a:solidFill>
                <a:miter lim="800000"/>
                <a:headEnd/>
                <a:tailEnd/>
              </a:ln>
            </p:spPr>
            <p:txBody>
              <a:bodyPr wrap="none" rtlCol="0" anchor="ctr"/>
              <a:lstStyle/>
              <a:p>
                <a:pPr algn="ctr" eaLnBrk="0" hangingPunct="0"/>
                <a:r>
                  <a:rPr lang="de-DE" sz="1200" err="1">
                    <a:solidFill>
                      <a:schemeClr val="bg1"/>
                    </a:solidFill>
                  </a:rPr>
                  <a:t>Rb</a:t>
                </a:r>
                <a:r>
                  <a:rPr lang="de-DE" sz="1200">
                    <a:solidFill>
                      <a:schemeClr val="bg1"/>
                    </a:solidFill>
                  </a:rPr>
                  <a:t> </a:t>
                </a:r>
                <a:endParaRPr lang="de-DE" sz="1200" baseline="30000">
                  <a:solidFill>
                    <a:schemeClr val="bg1"/>
                  </a:solidFill>
                </a:endParaRPr>
              </a:p>
            </p:txBody>
          </p:sp>
          <p:sp>
            <p:nvSpPr>
              <p:cNvPr id="89" name="Rechteck 88"/>
              <p:cNvSpPr/>
              <p:nvPr/>
            </p:nvSpPr>
            <p:spPr bwMode="auto">
              <a:xfrm>
                <a:off x="2555776" y="2974709"/>
                <a:ext cx="288032" cy="288032"/>
              </a:xfrm>
              <a:prstGeom prst="rect">
                <a:avLst/>
              </a:prstGeom>
              <a:noFill/>
              <a:ln w="12700">
                <a:solidFill>
                  <a:srgbClr val="0069B4"/>
                </a:solidFill>
                <a:miter lim="800000"/>
                <a:headEnd/>
                <a:tailEnd/>
              </a:ln>
            </p:spPr>
            <p:txBody>
              <a:bodyPr wrap="none" rtlCol="0" anchor="ctr"/>
              <a:lstStyle/>
              <a:p>
                <a:pPr algn="ctr" eaLnBrk="0" hangingPunct="0"/>
                <a:r>
                  <a:rPr lang="de-DE" sz="1200" err="1">
                    <a:solidFill>
                      <a:schemeClr val="bg1"/>
                    </a:solidFill>
                  </a:rPr>
                  <a:t>Sr</a:t>
                </a:r>
                <a:endParaRPr lang="de-DE" sz="1200">
                  <a:solidFill>
                    <a:schemeClr val="bg1"/>
                  </a:solidFill>
                </a:endParaRPr>
              </a:p>
            </p:txBody>
          </p:sp>
          <p:sp>
            <p:nvSpPr>
              <p:cNvPr id="90" name="Rechteck 89"/>
              <p:cNvSpPr/>
              <p:nvPr/>
            </p:nvSpPr>
            <p:spPr bwMode="auto">
              <a:xfrm>
                <a:off x="2699792" y="3406757"/>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dirty="0">
                    <a:solidFill>
                      <a:schemeClr val="bg1"/>
                    </a:solidFill>
                  </a:rPr>
                  <a:t>Xe</a:t>
                </a:r>
                <a:endParaRPr lang="de-DE" sz="1200" baseline="30000" dirty="0">
                  <a:solidFill>
                    <a:schemeClr val="bg1"/>
                  </a:solidFill>
                </a:endParaRPr>
              </a:p>
            </p:txBody>
          </p:sp>
          <p:sp>
            <p:nvSpPr>
              <p:cNvPr id="91" name="Rechteck 90"/>
              <p:cNvSpPr/>
              <p:nvPr/>
            </p:nvSpPr>
            <p:spPr bwMode="auto">
              <a:xfrm>
                <a:off x="2987824" y="3046717"/>
                <a:ext cx="288032" cy="288032"/>
              </a:xfrm>
              <a:prstGeom prst="rect">
                <a:avLst/>
              </a:prstGeom>
              <a:noFill/>
              <a:ln w="12700">
                <a:solidFill>
                  <a:srgbClr val="00CC00"/>
                </a:solidFill>
                <a:miter lim="800000"/>
                <a:headEnd/>
                <a:tailEnd/>
              </a:ln>
            </p:spPr>
            <p:txBody>
              <a:bodyPr wrap="none" rtlCol="0" anchor="ctr"/>
              <a:lstStyle/>
              <a:p>
                <a:pPr algn="ctr" eaLnBrk="0" hangingPunct="0"/>
                <a:r>
                  <a:rPr lang="de-DE" sz="1200" err="1">
                    <a:solidFill>
                      <a:schemeClr val="bg1"/>
                    </a:solidFill>
                  </a:rPr>
                  <a:t>Yb</a:t>
                </a:r>
                <a:endParaRPr lang="de-DE" sz="1200" baseline="30000">
                  <a:solidFill>
                    <a:schemeClr val="bg1"/>
                  </a:solidFill>
                </a:endParaRPr>
              </a:p>
            </p:txBody>
          </p:sp>
          <p:sp>
            <p:nvSpPr>
              <p:cNvPr id="93" name="Rechteck 92"/>
              <p:cNvSpPr/>
              <p:nvPr/>
            </p:nvSpPr>
            <p:spPr bwMode="auto">
              <a:xfrm>
                <a:off x="3142159" y="2622470"/>
                <a:ext cx="288032" cy="288032"/>
              </a:xfrm>
              <a:prstGeom prst="rect">
                <a:avLst/>
              </a:prstGeom>
              <a:noFill/>
              <a:ln w="12700">
                <a:solidFill>
                  <a:srgbClr val="E2003B"/>
                </a:solidFill>
                <a:miter lim="800000"/>
                <a:headEnd/>
                <a:tailEnd/>
              </a:ln>
            </p:spPr>
            <p:txBody>
              <a:bodyPr wrap="none" rtlCol="0" anchor="ctr"/>
              <a:lstStyle/>
              <a:p>
                <a:pPr algn="ctr" eaLnBrk="0" hangingPunct="0"/>
                <a:r>
                  <a:rPr lang="de-DE" sz="1200">
                    <a:solidFill>
                      <a:schemeClr val="bg1"/>
                    </a:solidFill>
                  </a:rPr>
                  <a:t>Li</a:t>
                </a:r>
                <a:endParaRPr lang="de-DE" sz="1200" baseline="30000">
                  <a:solidFill>
                    <a:schemeClr val="bg1"/>
                  </a:solidFill>
                </a:endParaRPr>
              </a:p>
            </p:txBody>
          </p:sp>
          <p:sp>
            <p:nvSpPr>
              <p:cNvPr id="94" name="Rechteck 93"/>
              <p:cNvSpPr/>
              <p:nvPr/>
            </p:nvSpPr>
            <p:spPr bwMode="auto">
              <a:xfrm>
                <a:off x="3707904" y="3334749"/>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err="1">
                    <a:solidFill>
                      <a:schemeClr val="bg1"/>
                    </a:solidFill>
                  </a:rPr>
                  <a:t>Hg</a:t>
                </a:r>
                <a:endParaRPr lang="de-DE" sz="1200" baseline="30000">
                  <a:solidFill>
                    <a:schemeClr val="bg1"/>
                  </a:solidFill>
                </a:endParaRPr>
              </a:p>
            </p:txBody>
          </p:sp>
          <p:sp>
            <p:nvSpPr>
              <p:cNvPr id="95" name="Rechteck 94"/>
              <p:cNvSpPr/>
              <p:nvPr/>
            </p:nvSpPr>
            <p:spPr bwMode="auto">
              <a:xfrm>
                <a:off x="3635896" y="2614669"/>
                <a:ext cx="288032" cy="288032"/>
              </a:xfrm>
              <a:prstGeom prst="rect">
                <a:avLst/>
              </a:prstGeom>
              <a:noFill/>
              <a:ln w="12700">
                <a:solidFill>
                  <a:srgbClr val="E2003B"/>
                </a:solidFill>
                <a:miter lim="800000"/>
                <a:headEnd/>
                <a:tailEnd/>
              </a:ln>
            </p:spPr>
            <p:txBody>
              <a:bodyPr wrap="none" rtlCol="0" anchor="ctr"/>
              <a:lstStyle/>
              <a:p>
                <a:pPr algn="ctr" eaLnBrk="0" hangingPunct="0"/>
                <a:r>
                  <a:rPr lang="de-DE" sz="1200">
                    <a:solidFill>
                      <a:schemeClr val="bg1"/>
                    </a:solidFill>
                  </a:rPr>
                  <a:t>K</a:t>
                </a:r>
                <a:endParaRPr lang="de-DE" sz="1200" baseline="30000">
                  <a:solidFill>
                    <a:schemeClr val="bg1"/>
                  </a:solidFill>
                </a:endParaRPr>
              </a:p>
            </p:txBody>
          </p:sp>
          <p:sp>
            <p:nvSpPr>
              <p:cNvPr id="96" name="Rechteck 95"/>
              <p:cNvSpPr/>
              <p:nvPr/>
            </p:nvSpPr>
            <p:spPr bwMode="auto">
              <a:xfrm>
                <a:off x="3131840" y="3622781"/>
                <a:ext cx="288032" cy="288032"/>
              </a:xfrm>
              <a:prstGeom prst="rect">
                <a:avLst/>
              </a:prstGeom>
              <a:noFill/>
              <a:ln w="12700">
                <a:solidFill>
                  <a:srgbClr val="C00000"/>
                </a:solidFill>
                <a:miter lim="800000"/>
                <a:headEnd/>
                <a:tailEnd/>
              </a:ln>
            </p:spPr>
            <p:txBody>
              <a:bodyPr wrap="none" rtlCol="0" anchor="ctr"/>
              <a:lstStyle/>
              <a:p>
                <a:pPr algn="ctr" eaLnBrk="0" hangingPunct="0"/>
                <a:r>
                  <a:rPr lang="de-DE" sz="1200">
                    <a:solidFill>
                      <a:schemeClr val="bg1"/>
                    </a:solidFill>
                  </a:rPr>
                  <a:t>He</a:t>
                </a:r>
                <a:endParaRPr lang="de-DE" sz="1200" baseline="30000">
                  <a:solidFill>
                    <a:schemeClr val="bg1"/>
                  </a:solidFill>
                </a:endParaRPr>
              </a:p>
            </p:txBody>
          </p:sp>
          <p:sp>
            <p:nvSpPr>
              <p:cNvPr id="97" name="Rechteck 96"/>
              <p:cNvSpPr/>
              <p:nvPr/>
            </p:nvSpPr>
            <p:spPr bwMode="auto">
              <a:xfrm>
                <a:off x="3923928" y="2974709"/>
                <a:ext cx="288032" cy="288032"/>
              </a:xfrm>
              <a:prstGeom prst="rect">
                <a:avLst/>
              </a:prstGeom>
              <a:noFill/>
              <a:ln w="12700">
                <a:solidFill>
                  <a:srgbClr val="E2003B"/>
                </a:solidFill>
                <a:miter lim="800000"/>
                <a:headEnd/>
                <a:tailEnd/>
              </a:ln>
            </p:spPr>
            <p:txBody>
              <a:bodyPr wrap="none" rtlCol="0" anchor="ctr"/>
              <a:lstStyle/>
              <a:p>
                <a:pPr algn="ctr" eaLnBrk="0" hangingPunct="0"/>
                <a:r>
                  <a:rPr lang="de-DE" sz="1200" err="1">
                    <a:solidFill>
                      <a:schemeClr val="bg1"/>
                    </a:solidFill>
                  </a:rPr>
                  <a:t>Cs</a:t>
                </a:r>
                <a:endParaRPr lang="de-DE" sz="1200" baseline="30000">
                  <a:solidFill>
                    <a:schemeClr val="bg1"/>
                  </a:solidFill>
                </a:endParaRPr>
              </a:p>
            </p:txBody>
          </p:sp>
          <p:sp>
            <p:nvSpPr>
              <p:cNvPr id="104" name="Rechteck 103"/>
              <p:cNvSpPr/>
              <p:nvPr/>
            </p:nvSpPr>
            <p:spPr bwMode="auto">
              <a:xfrm>
                <a:off x="3399235" y="2992262"/>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err="1">
                    <a:solidFill>
                      <a:schemeClr val="bg1"/>
                    </a:solidFill>
                  </a:rPr>
                  <a:t>Yb</a:t>
                </a:r>
                <a:r>
                  <a:rPr lang="de-DE" sz="1200" baseline="30000">
                    <a:solidFill>
                      <a:schemeClr val="bg1"/>
                    </a:solidFill>
                  </a:rPr>
                  <a:t>+</a:t>
                </a:r>
              </a:p>
            </p:txBody>
          </p:sp>
          <p:sp>
            <p:nvSpPr>
              <p:cNvPr id="108" name="Rechteck 107"/>
              <p:cNvSpPr/>
              <p:nvPr/>
            </p:nvSpPr>
            <p:spPr bwMode="auto">
              <a:xfrm>
                <a:off x="5220072" y="2686677"/>
                <a:ext cx="288032" cy="288032"/>
              </a:xfrm>
              <a:prstGeom prst="rect">
                <a:avLst/>
              </a:prstGeom>
              <a:noFill/>
              <a:ln w="12700">
                <a:solidFill>
                  <a:srgbClr val="E2003B"/>
                </a:solidFill>
                <a:miter lim="800000"/>
                <a:headEnd/>
                <a:tailEnd/>
              </a:ln>
            </p:spPr>
            <p:txBody>
              <a:bodyPr wrap="none" rtlCol="0" anchor="ctr"/>
              <a:lstStyle/>
              <a:p>
                <a:pPr algn="ctr" eaLnBrk="0" hangingPunct="0"/>
                <a:r>
                  <a:rPr lang="de-DE" sz="1200" err="1">
                    <a:solidFill>
                      <a:schemeClr val="bg1"/>
                    </a:solidFill>
                  </a:rPr>
                  <a:t>Rb</a:t>
                </a:r>
                <a:endParaRPr lang="de-DE" sz="1200" baseline="30000">
                  <a:solidFill>
                    <a:schemeClr val="bg1"/>
                  </a:solidFill>
                </a:endParaRPr>
              </a:p>
            </p:txBody>
          </p:sp>
          <p:sp>
            <p:nvSpPr>
              <p:cNvPr id="110" name="Rechteck 109"/>
              <p:cNvSpPr/>
              <p:nvPr/>
            </p:nvSpPr>
            <p:spPr bwMode="auto">
              <a:xfrm>
                <a:off x="5292080" y="3118725"/>
                <a:ext cx="288032" cy="288032"/>
              </a:xfrm>
              <a:prstGeom prst="rect">
                <a:avLst/>
              </a:prstGeom>
              <a:noFill/>
              <a:ln w="12700">
                <a:solidFill>
                  <a:srgbClr val="E2003B"/>
                </a:solidFill>
                <a:miter lim="800000"/>
                <a:headEnd/>
                <a:tailEnd/>
              </a:ln>
            </p:spPr>
            <p:txBody>
              <a:bodyPr wrap="none" rtlCol="0" anchor="ctr"/>
              <a:lstStyle/>
              <a:p>
                <a:pPr algn="ctr" eaLnBrk="0" hangingPunct="0"/>
                <a:r>
                  <a:rPr lang="de-DE" sz="1200" err="1">
                    <a:solidFill>
                      <a:schemeClr val="bg1"/>
                    </a:solidFill>
                  </a:rPr>
                  <a:t>Cs</a:t>
                </a:r>
                <a:endParaRPr lang="de-DE" sz="1200" baseline="30000">
                  <a:solidFill>
                    <a:schemeClr val="bg1"/>
                  </a:solidFill>
                </a:endParaRPr>
              </a:p>
            </p:txBody>
          </p:sp>
          <p:sp>
            <p:nvSpPr>
              <p:cNvPr id="111" name="Rechteck 110"/>
              <p:cNvSpPr/>
              <p:nvPr/>
            </p:nvSpPr>
            <p:spPr bwMode="auto">
              <a:xfrm>
                <a:off x="5004048" y="3550773"/>
                <a:ext cx="288032" cy="288032"/>
              </a:xfrm>
              <a:prstGeom prst="rect">
                <a:avLst/>
              </a:prstGeom>
              <a:noFill/>
              <a:ln w="12700">
                <a:solidFill>
                  <a:srgbClr val="E2003B"/>
                </a:solidFill>
                <a:miter lim="800000"/>
                <a:headEnd/>
                <a:tailEnd/>
              </a:ln>
            </p:spPr>
            <p:txBody>
              <a:bodyPr wrap="none" rtlCol="0" anchor="ctr"/>
              <a:lstStyle/>
              <a:p>
                <a:pPr algn="ctr" eaLnBrk="0" hangingPunct="0"/>
                <a:r>
                  <a:rPr lang="de-DE" sz="1200">
                    <a:solidFill>
                      <a:schemeClr val="bg1"/>
                    </a:solidFill>
                  </a:rPr>
                  <a:t>Er</a:t>
                </a:r>
                <a:r>
                  <a:rPr lang="de-DE" sz="1200" baseline="30000">
                    <a:solidFill>
                      <a:schemeClr val="bg1"/>
                    </a:solidFill>
                  </a:rPr>
                  <a:t>3+</a:t>
                </a:r>
              </a:p>
            </p:txBody>
          </p:sp>
          <p:sp>
            <p:nvSpPr>
              <p:cNvPr id="112" name="Rechteck 111"/>
              <p:cNvSpPr/>
              <p:nvPr/>
            </p:nvSpPr>
            <p:spPr bwMode="auto">
              <a:xfrm>
                <a:off x="5580112" y="3478765"/>
                <a:ext cx="288032" cy="288032"/>
              </a:xfrm>
              <a:prstGeom prst="rect">
                <a:avLst/>
              </a:prstGeom>
              <a:noFill/>
              <a:ln w="12700">
                <a:solidFill>
                  <a:srgbClr val="FFC000"/>
                </a:solidFill>
                <a:miter lim="800000"/>
                <a:headEnd/>
                <a:tailEnd/>
              </a:ln>
            </p:spPr>
            <p:txBody>
              <a:bodyPr wrap="none" rtlCol="0" anchor="ctr"/>
              <a:lstStyle/>
              <a:p>
                <a:pPr algn="ctr" eaLnBrk="0" hangingPunct="0"/>
                <a:r>
                  <a:rPr lang="de-DE" sz="1100">
                    <a:solidFill>
                      <a:schemeClr val="bg1"/>
                    </a:solidFill>
                  </a:rPr>
                  <a:t>Eu</a:t>
                </a:r>
                <a:r>
                  <a:rPr lang="de-DE" sz="1200" baseline="30000">
                    <a:solidFill>
                      <a:schemeClr val="bg1"/>
                    </a:solidFill>
                  </a:rPr>
                  <a:t>3+</a:t>
                </a:r>
              </a:p>
            </p:txBody>
          </p:sp>
          <p:sp>
            <p:nvSpPr>
              <p:cNvPr id="113" name="Rechteck 112"/>
              <p:cNvSpPr/>
              <p:nvPr/>
            </p:nvSpPr>
            <p:spPr bwMode="auto">
              <a:xfrm>
                <a:off x="5652120" y="2974709"/>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err="1">
                    <a:solidFill>
                      <a:schemeClr val="bg1"/>
                    </a:solidFill>
                  </a:rPr>
                  <a:t>Yb</a:t>
                </a:r>
                <a:r>
                  <a:rPr lang="de-DE" sz="1200" baseline="30000">
                    <a:solidFill>
                      <a:schemeClr val="bg1"/>
                    </a:solidFill>
                  </a:rPr>
                  <a:t>+</a:t>
                </a:r>
              </a:p>
            </p:txBody>
          </p:sp>
          <p:sp>
            <p:nvSpPr>
              <p:cNvPr id="114" name="Rechteck 113"/>
              <p:cNvSpPr/>
              <p:nvPr/>
            </p:nvSpPr>
            <p:spPr bwMode="auto">
              <a:xfrm>
                <a:off x="4782580" y="2804983"/>
                <a:ext cx="288032" cy="288032"/>
              </a:xfrm>
              <a:prstGeom prst="rect">
                <a:avLst/>
              </a:prstGeom>
              <a:noFill/>
              <a:ln w="12700">
                <a:solidFill>
                  <a:srgbClr val="E2003B"/>
                </a:solidFill>
                <a:miter lim="800000"/>
                <a:headEnd/>
                <a:tailEnd/>
              </a:ln>
            </p:spPr>
            <p:txBody>
              <a:bodyPr wrap="none" rtlCol="0" anchor="ctr"/>
              <a:lstStyle/>
              <a:p>
                <a:pPr algn="ctr" eaLnBrk="0" hangingPunct="0"/>
                <a:r>
                  <a:rPr lang="de-DE" sz="1050">
                    <a:solidFill>
                      <a:schemeClr val="bg1"/>
                    </a:solidFill>
                  </a:rPr>
                  <a:t>Tm</a:t>
                </a:r>
                <a:r>
                  <a:rPr lang="de-DE" sz="1100" baseline="30000">
                    <a:solidFill>
                      <a:schemeClr val="bg1"/>
                    </a:solidFill>
                  </a:rPr>
                  <a:t>3+</a:t>
                </a:r>
              </a:p>
            </p:txBody>
          </p:sp>
          <p:sp>
            <p:nvSpPr>
              <p:cNvPr id="115" name="Rechteck 114"/>
              <p:cNvSpPr/>
              <p:nvPr/>
            </p:nvSpPr>
            <p:spPr bwMode="auto">
              <a:xfrm>
                <a:off x="6012160" y="3334749"/>
                <a:ext cx="288032" cy="288032"/>
              </a:xfrm>
              <a:prstGeom prst="rect">
                <a:avLst/>
              </a:prstGeom>
              <a:noFill/>
              <a:ln w="12700">
                <a:solidFill>
                  <a:srgbClr val="FFC000"/>
                </a:solidFill>
                <a:miter lim="800000"/>
                <a:headEnd/>
                <a:tailEnd/>
              </a:ln>
            </p:spPr>
            <p:txBody>
              <a:bodyPr wrap="none" rtlCol="0" anchor="ctr"/>
              <a:lstStyle/>
              <a:p>
                <a:pPr algn="ctr" eaLnBrk="0" hangingPunct="0"/>
                <a:r>
                  <a:rPr lang="de-DE" sz="1100">
                    <a:solidFill>
                      <a:schemeClr val="bg1"/>
                    </a:solidFill>
                  </a:rPr>
                  <a:t>Pr</a:t>
                </a:r>
                <a:r>
                  <a:rPr lang="de-DE" sz="1200" baseline="30000">
                    <a:solidFill>
                      <a:schemeClr val="bg1"/>
                    </a:solidFill>
                  </a:rPr>
                  <a:t>3+</a:t>
                </a:r>
              </a:p>
            </p:txBody>
          </p:sp>
          <p:sp>
            <p:nvSpPr>
              <p:cNvPr id="116" name="Rechteck 115"/>
              <p:cNvSpPr/>
              <p:nvPr/>
            </p:nvSpPr>
            <p:spPr bwMode="auto">
              <a:xfrm>
                <a:off x="6012160" y="2830693"/>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err="1">
                    <a:solidFill>
                      <a:schemeClr val="bg1"/>
                    </a:solidFill>
                  </a:rPr>
                  <a:t>Ca</a:t>
                </a:r>
                <a:r>
                  <a:rPr lang="de-DE" sz="1200" baseline="30000">
                    <a:solidFill>
                      <a:schemeClr val="bg1"/>
                    </a:solidFill>
                  </a:rPr>
                  <a:t>+</a:t>
                </a:r>
              </a:p>
            </p:txBody>
          </p:sp>
          <p:sp>
            <p:nvSpPr>
              <p:cNvPr id="117" name="Rechteck 116"/>
              <p:cNvSpPr/>
              <p:nvPr/>
            </p:nvSpPr>
            <p:spPr bwMode="auto">
              <a:xfrm>
                <a:off x="6365556" y="2588951"/>
                <a:ext cx="288032" cy="288032"/>
              </a:xfrm>
              <a:prstGeom prst="rect">
                <a:avLst/>
              </a:prstGeom>
              <a:noFill/>
              <a:ln w="12700">
                <a:solidFill>
                  <a:srgbClr val="E2003B"/>
                </a:solidFill>
                <a:miter lim="800000"/>
                <a:headEnd/>
                <a:tailEnd/>
              </a:ln>
            </p:spPr>
            <p:txBody>
              <a:bodyPr wrap="none" rtlCol="0" anchor="ctr"/>
              <a:lstStyle/>
              <a:p>
                <a:pPr algn="ctr" eaLnBrk="0" hangingPunct="0"/>
                <a:r>
                  <a:rPr lang="de-DE" sz="1050">
                    <a:solidFill>
                      <a:schemeClr val="bg1"/>
                    </a:solidFill>
                  </a:rPr>
                  <a:t>Nd</a:t>
                </a:r>
                <a:r>
                  <a:rPr lang="de-DE" sz="1100" baseline="30000">
                    <a:solidFill>
                      <a:schemeClr val="bg1"/>
                    </a:solidFill>
                  </a:rPr>
                  <a:t>3+</a:t>
                </a:r>
              </a:p>
            </p:txBody>
          </p:sp>
          <p:sp>
            <p:nvSpPr>
              <p:cNvPr id="120" name="Rechteck 119"/>
              <p:cNvSpPr/>
              <p:nvPr/>
            </p:nvSpPr>
            <p:spPr bwMode="auto">
              <a:xfrm>
                <a:off x="6948264" y="2614669"/>
                <a:ext cx="288032" cy="288032"/>
              </a:xfrm>
              <a:prstGeom prst="rect">
                <a:avLst/>
              </a:prstGeom>
              <a:noFill/>
              <a:ln w="12700">
                <a:solidFill>
                  <a:srgbClr val="0069B4"/>
                </a:solidFill>
                <a:miter lim="800000"/>
                <a:headEnd/>
                <a:tailEnd/>
              </a:ln>
            </p:spPr>
            <p:txBody>
              <a:bodyPr wrap="none" rtlCol="0" anchor="ctr"/>
              <a:lstStyle/>
              <a:p>
                <a:pPr algn="ctr" eaLnBrk="0" hangingPunct="0"/>
                <a:r>
                  <a:rPr lang="de-DE" sz="1200" err="1">
                    <a:solidFill>
                      <a:schemeClr val="bg1"/>
                    </a:solidFill>
                  </a:rPr>
                  <a:t>Sr</a:t>
                </a:r>
                <a:endParaRPr lang="de-DE" sz="1200">
                  <a:solidFill>
                    <a:schemeClr val="bg1"/>
                  </a:solidFill>
                </a:endParaRPr>
              </a:p>
            </p:txBody>
          </p:sp>
          <p:sp>
            <p:nvSpPr>
              <p:cNvPr id="121" name="Rechteck 120"/>
              <p:cNvSpPr/>
              <p:nvPr/>
            </p:nvSpPr>
            <p:spPr bwMode="auto">
              <a:xfrm>
                <a:off x="7308304" y="2758685"/>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err="1">
                    <a:solidFill>
                      <a:schemeClr val="bg1"/>
                    </a:solidFill>
                  </a:rPr>
                  <a:t>Hg</a:t>
                </a:r>
                <a:endParaRPr lang="de-DE" sz="1200" baseline="30000">
                  <a:solidFill>
                    <a:schemeClr val="bg1"/>
                  </a:solidFill>
                </a:endParaRPr>
              </a:p>
            </p:txBody>
          </p:sp>
          <p:sp>
            <p:nvSpPr>
              <p:cNvPr id="122" name="Rechteck 121"/>
              <p:cNvSpPr/>
              <p:nvPr/>
            </p:nvSpPr>
            <p:spPr bwMode="auto">
              <a:xfrm>
                <a:off x="7668344" y="2614669"/>
                <a:ext cx="288032" cy="288032"/>
              </a:xfrm>
              <a:prstGeom prst="rect">
                <a:avLst/>
              </a:prstGeom>
              <a:noFill/>
              <a:ln w="12700">
                <a:solidFill>
                  <a:srgbClr val="00CC00"/>
                </a:solidFill>
                <a:miter lim="800000"/>
                <a:headEnd/>
                <a:tailEnd/>
              </a:ln>
            </p:spPr>
            <p:txBody>
              <a:bodyPr wrap="none" rtlCol="0" anchor="ctr"/>
              <a:lstStyle/>
              <a:p>
                <a:pPr algn="ctr" eaLnBrk="0" hangingPunct="0"/>
                <a:r>
                  <a:rPr lang="de-DE" sz="1200" err="1">
                    <a:solidFill>
                      <a:schemeClr val="bg1"/>
                    </a:solidFill>
                  </a:rPr>
                  <a:t>Yb</a:t>
                </a:r>
                <a:endParaRPr lang="de-DE" sz="1200" baseline="30000">
                  <a:solidFill>
                    <a:schemeClr val="bg1"/>
                  </a:solidFill>
                </a:endParaRPr>
              </a:p>
            </p:txBody>
          </p:sp>
          <p:sp>
            <p:nvSpPr>
              <p:cNvPr id="123" name="Rechteck 122"/>
              <p:cNvSpPr/>
              <p:nvPr/>
            </p:nvSpPr>
            <p:spPr bwMode="auto">
              <a:xfrm>
                <a:off x="8604448" y="2614669"/>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err="1">
                    <a:solidFill>
                      <a:schemeClr val="bg1"/>
                    </a:solidFill>
                  </a:rPr>
                  <a:t>Yb</a:t>
                </a:r>
                <a:r>
                  <a:rPr lang="de-DE" sz="1200" baseline="30000">
                    <a:solidFill>
                      <a:schemeClr val="bg1"/>
                    </a:solidFill>
                  </a:rPr>
                  <a:t>+</a:t>
                </a:r>
              </a:p>
            </p:txBody>
          </p:sp>
          <p:sp>
            <p:nvSpPr>
              <p:cNvPr id="124" name="Rechteck 123"/>
              <p:cNvSpPr/>
              <p:nvPr/>
            </p:nvSpPr>
            <p:spPr bwMode="auto">
              <a:xfrm>
                <a:off x="8244408" y="2758685"/>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err="1">
                    <a:solidFill>
                      <a:schemeClr val="bg1"/>
                    </a:solidFill>
                  </a:rPr>
                  <a:t>Ca</a:t>
                </a:r>
                <a:r>
                  <a:rPr lang="de-DE" sz="1200" baseline="30000">
                    <a:solidFill>
                      <a:schemeClr val="bg1"/>
                    </a:solidFill>
                  </a:rPr>
                  <a:t>+</a:t>
                </a:r>
              </a:p>
            </p:txBody>
          </p:sp>
          <p:sp>
            <p:nvSpPr>
              <p:cNvPr id="125" name="Rechteck 124"/>
              <p:cNvSpPr/>
              <p:nvPr/>
            </p:nvSpPr>
            <p:spPr bwMode="auto">
              <a:xfrm>
                <a:off x="8028384" y="3118725"/>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a:solidFill>
                      <a:schemeClr val="bg1"/>
                    </a:solidFill>
                  </a:rPr>
                  <a:t>Al</a:t>
                </a:r>
                <a:r>
                  <a:rPr lang="de-DE" sz="1200" baseline="30000">
                    <a:solidFill>
                      <a:schemeClr val="bg1"/>
                    </a:solidFill>
                  </a:rPr>
                  <a:t>+</a:t>
                </a:r>
              </a:p>
            </p:txBody>
          </p:sp>
          <p:sp>
            <p:nvSpPr>
              <p:cNvPr id="126" name="Rechteck 125"/>
              <p:cNvSpPr/>
              <p:nvPr/>
            </p:nvSpPr>
            <p:spPr bwMode="auto">
              <a:xfrm>
                <a:off x="7668344" y="3046717"/>
                <a:ext cx="288032" cy="288032"/>
              </a:xfrm>
              <a:prstGeom prst="rect">
                <a:avLst/>
              </a:prstGeom>
              <a:noFill/>
              <a:ln w="12700">
                <a:solidFill>
                  <a:srgbClr val="E2003B"/>
                </a:solidFill>
                <a:miter lim="800000"/>
                <a:headEnd/>
                <a:tailEnd/>
              </a:ln>
            </p:spPr>
            <p:txBody>
              <a:bodyPr wrap="none" rtlCol="0" anchor="ctr"/>
              <a:lstStyle/>
              <a:p>
                <a:pPr algn="ctr" eaLnBrk="0" hangingPunct="0"/>
                <a:r>
                  <a:rPr lang="de-DE" sz="1200" err="1">
                    <a:solidFill>
                      <a:schemeClr val="bg1"/>
                    </a:solidFill>
                  </a:rPr>
                  <a:t>Ca</a:t>
                </a:r>
                <a:endParaRPr lang="de-DE" sz="1200" baseline="30000">
                  <a:solidFill>
                    <a:schemeClr val="bg1"/>
                  </a:solidFill>
                </a:endParaRPr>
              </a:p>
            </p:txBody>
          </p:sp>
          <p:sp>
            <p:nvSpPr>
              <p:cNvPr id="128" name="Rechteck 127"/>
              <p:cNvSpPr/>
              <p:nvPr/>
            </p:nvSpPr>
            <p:spPr bwMode="auto">
              <a:xfrm>
                <a:off x="7308304" y="3190733"/>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err="1">
                    <a:solidFill>
                      <a:schemeClr val="bg1"/>
                    </a:solidFill>
                  </a:rPr>
                  <a:t>Hg</a:t>
                </a:r>
                <a:r>
                  <a:rPr lang="de-DE" sz="1200" baseline="30000">
                    <a:solidFill>
                      <a:schemeClr val="bg1"/>
                    </a:solidFill>
                  </a:rPr>
                  <a:t>+</a:t>
                </a:r>
              </a:p>
            </p:txBody>
          </p:sp>
          <p:sp>
            <p:nvSpPr>
              <p:cNvPr id="129" name="Rechteck 128"/>
              <p:cNvSpPr/>
              <p:nvPr/>
            </p:nvSpPr>
            <p:spPr bwMode="auto">
              <a:xfrm>
                <a:off x="7020272" y="3622781"/>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a:solidFill>
                      <a:schemeClr val="bg1"/>
                    </a:solidFill>
                  </a:rPr>
                  <a:t>H</a:t>
                </a:r>
                <a:endParaRPr lang="de-DE" sz="1200" baseline="30000">
                  <a:solidFill>
                    <a:schemeClr val="bg1"/>
                  </a:solidFill>
                </a:endParaRPr>
              </a:p>
            </p:txBody>
          </p:sp>
          <p:sp>
            <p:nvSpPr>
              <p:cNvPr id="130" name="Rechteck 129"/>
              <p:cNvSpPr/>
              <p:nvPr/>
            </p:nvSpPr>
            <p:spPr bwMode="auto">
              <a:xfrm>
                <a:off x="7380312" y="3910813"/>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a:solidFill>
                      <a:schemeClr val="bg1"/>
                    </a:solidFill>
                  </a:rPr>
                  <a:t>Th</a:t>
                </a:r>
                <a:r>
                  <a:rPr lang="de-DE" sz="1200" baseline="30000">
                    <a:solidFill>
                      <a:schemeClr val="bg1"/>
                    </a:solidFill>
                  </a:rPr>
                  <a:t>3+</a:t>
                </a:r>
              </a:p>
            </p:txBody>
          </p:sp>
          <p:sp>
            <p:nvSpPr>
              <p:cNvPr id="131" name="Rechteck 130"/>
              <p:cNvSpPr/>
              <p:nvPr/>
            </p:nvSpPr>
            <p:spPr bwMode="auto">
              <a:xfrm>
                <a:off x="7740352" y="3550773"/>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err="1">
                    <a:solidFill>
                      <a:schemeClr val="bg1"/>
                    </a:solidFill>
                  </a:rPr>
                  <a:t>Cd</a:t>
                </a:r>
                <a:endParaRPr lang="de-DE" sz="1200" baseline="30000">
                  <a:solidFill>
                    <a:schemeClr val="bg1"/>
                  </a:solidFill>
                </a:endParaRPr>
              </a:p>
            </p:txBody>
          </p:sp>
          <p:sp>
            <p:nvSpPr>
              <p:cNvPr id="132" name="Rechteck 131"/>
              <p:cNvSpPr/>
              <p:nvPr/>
            </p:nvSpPr>
            <p:spPr bwMode="auto">
              <a:xfrm>
                <a:off x="8388424" y="3406757"/>
                <a:ext cx="288032" cy="288032"/>
              </a:xfrm>
              <a:prstGeom prst="rect">
                <a:avLst/>
              </a:prstGeom>
              <a:noFill/>
              <a:ln w="12700">
                <a:solidFill>
                  <a:srgbClr val="6699FF"/>
                </a:solidFill>
                <a:miter lim="800000"/>
                <a:headEnd/>
                <a:tailEnd/>
              </a:ln>
            </p:spPr>
            <p:txBody>
              <a:bodyPr wrap="none" rtlCol="0" anchor="ctr"/>
              <a:lstStyle/>
              <a:p>
                <a:pPr algn="ctr" eaLnBrk="0" hangingPunct="0"/>
                <a:r>
                  <a:rPr lang="de-DE" sz="1200" err="1">
                    <a:solidFill>
                      <a:schemeClr val="bg1"/>
                    </a:solidFill>
                  </a:rPr>
                  <a:t>Sr</a:t>
                </a:r>
                <a:r>
                  <a:rPr lang="de-DE" sz="1200" baseline="30000">
                    <a:solidFill>
                      <a:schemeClr val="bg1"/>
                    </a:solidFill>
                  </a:rPr>
                  <a:t>+</a:t>
                </a:r>
              </a:p>
            </p:txBody>
          </p:sp>
          <p:sp>
            <p:nvSpPr>
              <p:cNvPr id="133" name="Rechteck 132"/>
              <p:cNvSpPr/>
              <p:nvPr/>
            </p:nvSpPr>
            <p:spPr bwMode="auto">
              <a:xfrm>
                <a:off x="8244408" y="3838805"/>
                <a:ext cx="288032" cy="288032"/>
              </a:xfrm>
              <a:prstGeom prst="rect">
                <a:avLst/>
              </a:prstGeom>
              <a:noFill/>
              <a:ln w="12700">
                <a:solidFill>
                  <a:srgbClr val="6600CC"/>
                </a:solidFill>
                <a:miter lim="800000"/>
                <a:headEnd/>
                <a:tailEnd/>
              </a:ln>
            </p:spPr>
            <p:txBody>
              <a:bodyPr wrap="none" rtlCol="0" anchor="ctr"/>
              <a:lstStyle/>
              <a:p>
                <a:pPr algn="ctr" eaLnBrk="0" hangingPunct="0"/>
                <a:r>
                  <a:rPr lang="de-DE" sz="1200">
                    <a:solidFill>
                      <a:schemeClr val="bg1"/>
                    </a:solidFill>
                  </a:rPr>
                  <a:t>In</a:t>
                </a:r>
                <a:r>
                  <a:rPr lang="de-DE" sz="1200" baseline="30000">
                    <a:solidFill>
                      <a:schemeClr val="bg1"/>
                    </a:solidFill>
                  </a:rPr>
                  <a:t>+</a:t>
                </a:r>
              </a:p>
            </p:txBody>
          </p:sp>
        </p:grpSp>
        <p:sp>
          <p:nvSpPr>
            <p:cNvPr id="75" name="Textfeld 7">
              <a:extLst>
                <a:ext uri="{FF2B5EF4-FFF2-40B4-BE49-F238E27FC236}">
                  <a16:creationId xmlns:a16="http://schemas.microsoft.com/office/drawing/2014/main" id="{0638771B-BCB4-4B3A-9329-0E8C9CF8ECB3}"/>
                </a:ext>
              </a:extLst>
            </p:cNvPr>
            <p:cNvSpPr txBox="1"/>
            <p:nvPr/>
          </p:nvSpPr>
          <p:spPr>
            <a:xfrm>
              <a:off x="6896352" y="2746206"/>
              <a:ext cx="2092141" cy="402775"/>
            </a:xfrm>
            <a:prstGeom prst="rect">
              <a:avLst/>
            </a:prstGeom>
            <a:solidFill>
              <a:srgbClr val="E4003A"/>
            </a:solidFill>
          </p:spPr>
          <p:txBody>
            <a:bodyPr wrap="square" lIns="108000" tIns="108000" rIns="108000" bIns="108000" rtlCol="0">
              <a:spAutoFit/>
            </a:bodyPr>
            <a:lstStyle/>
            <a:p>
              <a:pPr algn="ctr"/>
              <a:r>
                <a:rPr lang="de-DE" altLang="de-DE" sz="1200">
                  <a:solidFill>
                    <a:schemeClr val="bg1"/>
                  </a:solidFill>
                </a:rPr>
                <a:t>Quantum </a:t>
              </a:r>
              <a:r>
                <a:rPr lang="de-DE" altLang="de-DE" sz="1200" err="1">
                  <a:solidFill>
                    <a:schemeClr val="bg1"/>
                  </a:solidFill>
                </a:rPr>
                <a:t>Metrology</a:t>
              </a:r>
              <a:endParaRPr lang="de-DE" sz="1200"/>
            </a:p>
          </p:txBody>
        </p:sp>
        <p:pic>
          <p:nvPicPr>
            <p:cNvPr id="98" name="Grafik 8">
              <a:extLst>
                <a:ext uri="{FF2B5EF4-FFF2-40B4-BE49-F238E27FC236}">
                  <a16:creationId xmlns:a16="http://schemas.microsoft.com/office/drawing/2014/main" id="{DE080953-EAB1-432B-BB0F-3E6290E570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6352" y="3142586"/>
              <a:ext cx="2092141" cy="1396504"/>
            </a:xfrm>
            <a:prstGeom prst="rect">
              <a:avLst/>
            </a:prstGeom>
          </p:spPr>
        </p:pic>
        <p:grpSp>
          <p:nvGrpSpPr>
            <p:cNvPr id="99" name="Gruppieren 18">
              <a:extLst>
                <a:ext uri="{FF2B5EF4-FFF2-40B4-BE49-F238E27FC236}">
                  <a16:creationId xmlns:a16="http://schemas.microsoft.com/office/drawing/2014/main" id="{7A83F787-9985-4460-9026-15D16EBE0A1D}"/>
                </a:ext>
              </a:extLst>
            </p:cNvPr>
            <p:cNvGrpSpPr/>
            <p:nvPr/>
          </p:nvGrpSpPr>
          <p:grpSpPr>
            <a:xfrm>
              <a:off x="179512" y="2746205"/>
              <a:ext cx="2092141" cy="1797986"/>
              <a:chOff x="251520" y="1059583"/>
              <a:chExt cx="2092141" cy="1797986"/>
            </a:xfrm>
          </p:grpSpPr>
          <p:pic>
            <p:nvPicPr>
              <p:cNvPr id="100" name="Grafik 9">
                <a:extLst>
                  <a:ext uri="{FF2B5EF4-FFF2-40B4-BE49-F238E27FC236}">
                    <a16:creationId xmlns:a16="http://schemas.microsoft.com/office/drawing/2014/main" id="{F5496B5B-F231-49F0-B899-7265C62B5E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51520" y="1393070"/>
                <a:ext cx="2090483" cy="1464499"/>
              </a:xfrm>
              <a:prstGeom prst="rect">
                <a:avLst/>
              </a:prstGeom>
            </p:spPr>
          </p:pic>
          <p:sp>
            <p:nvSpPr>
              <p:cNvPr id="101" name="Textfeld 5">
                <a:extLst>
                  <a:ext uri="{FF2B5EF4-FFF2-40B4-BE49-F238E27FC236}">
                    <a16:creationId xmlns:a16="http://schemas.microsoft.com/office/drawing/2014/main" id="{93F706B4-7B0C-4525-BA5E-EDFBA2626084}"/>
                  </a:ext>
                </a:extLst>
              </p:cNvPr>
              <p:cNvSpPr txBox="1"/>
              <p:nvPr/>
            </p:nvSpPr>
            <p:spPr>
              <a:xfrm>
                <a:off x="251520" y="1059583"/>
                <a:ext cx="2092141" cy="402775"/>
              </a:xfrm>
              <a:prstGeom prst="rect">
                <a:avLst/>
              </a:prstGeom>
              <a:solidFill>
                <a:srgbClr val="E4003A"/>
              </a:solidFill>
            </p:spPr>
            <p:txBody>
              <a:bodyPr wrap="square" lIns="108000" tIns="108000" rIns="108000" bIns="108000" rtlCol="0">
                <a:spAutoFit/>
              </a:bodyPr>
              <a:lstStyle/>
              <a:p>
                <a:pPr algn="ctr"/>
                <a:r>
                  <a:rPr lang="de-DE" altLang="de-DE" sz="1200">
                    <a:solidFill>
                      <a:schemeClr val="bg1"/>
                    </a:solidFill>
                  </a:rPr>
                  <a:t>Quantum Computing</a:t>
                </a:r>
                <a:endParaRPr lang="de-DE" sz="1200"/>
              </a:p>
            </p:txBody>
          </p:sp>
        </p:grpSp>
        <p:pic>
          <p:nvPicPr>
            <p:cNvPr id="102" name="Grafik 14">
              <a:extLst>
                <a:ext uri="{FF2B5EF4-FFF2-40B4-BE49-F238E27FC236}">
                  <a16:creationId xmlns:a16="http://schemas.microsoft.com/office/drawing/2014/main" id="{B28748F8-CBCD-459F-A40B-461E861C24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657304" y="3128561"/>
              <a:ext cx="2092293" cy="1411081"/>
            </a:xfrm>
            <a:prstGeom prst="rect">
              <a:avLst/>
            </a:prstGeom>
          </p:spPr>
        </p:pic>
        <p:sp>
          <p:nvSpPr>
            <p:cNvPr id="103" name="Textfeld 11">
              <a:extLst>
                <a:ext uri="{FF2B5EF4-FFF2-40B4-BE49-F238E27FC236}">
                  <a16:creationId xmlns:a16="http://schemas.microsoft.com/office/drawing/2014/main" id="{91111E8A-B79A-4F89-817E-35FC6872C856}"/>
                </a:ext>
              </a:extLst>
            </p:cNvPr>
            <p:cNvSpPr txBox="1"/>
            <p:nvPr/>
          </p:nvSpPr>
          <p:spPr>
            <a:xfrm>
              <a:off x="4657304" y="2746206"/>
              <a:ext cx="2092141" cy="402775"/>
            </a:xfrm>
            <a:prstGeom prst="rect">
              <a:avLst/>
            </a:prstGeom>
            <a:solidFill>
              <a:srgbClr val="E4003A"/>
            </a:solidFill>
          </p:spPr>
          <p:txBody>
            <a:bodyPr wrap="square" lIns="108000" tIns="108000" rIns="108000" bIns="108000" rtlCol="0">
              <a:spAutoFit/>
            </a:bodyPr>
            <a:lstStyle/>
            <a:p>
              <a:pPr algn="ctr"/>
              <a:r>
                <a:rPr lang="de-DE" altLang="de-DE" sz="1200" dirty="0">
                  <a:solidFill>
                    <a:schemeClr val="bg1"/>
                  </a:solidFill>
                </a:rPr>
                <a:t>Quantum Communication</a:t>
              </a:r>
              <a:endParaRPr lang="de-DE" sz="1200" dirty="0"/>
            </a:p>
          </p:txBody>
        </p:sp>
        <p:pic>
          <p:nvPicPr>
            <p:cNvPr id="106" name="Grafik 12">
              <a:extLst>
                <a:ext uri="{FF2B5EF4-FFF2-40B4-BE49-F238E27FC236}">
                  <a16:creationId xmlns:a16="http://schemas.microsoft.com/office/drawing/2014/main" id="{1B3B06DA-1E3A-4E8B-B9F6-3350F915D7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418408" y="3121355"/>
              <a:ext cx="2092141" cy="1421784"/>
            </a:xfrm>
            <a:prstGeom prst="rect">
              <a:avLst/>
            </a:prstGeom>
          </p:spPr>
        </p:pic>
        <p:sp>
          <p:nvSpPr>
            <p:cNvPr id="107" name="Textfeld 13">
              <a:extLst>
                <a:ext uri="{FF2B5EF4-FFF2-40B4-BE49-F238E27FC236}">
                  <a16:creationId xmlns:a16="http://schemas.microsoft.com/office/drawing/2014/main" id="{2C5CDB87-F6CB-4EC0-B002-4B64D78A074C}"/>
                </a:ext>
              </a:extLst>
            </p:cNvPr>
            <p:cNvSpPr txBox="1"/>
            <p:nvPr/>
          </p:nvSpPr>
          <p:spPr>
            <a:xfrm>
              <a:off x="2418408" y="2743762"/>
              <a:ext cx="2092141" cy="402775"/>
            </a:xfrm>
            <a:prstGeom prst="rect">
              <a:avLst/>
            </a:prstGeom>
            <a:solidFill>
              <a:srgbClr val="E4003A"/>
            </a:solidFill>
          </p:spPr>
          <p:txBody>
            <a:bodyPr wrap="square" lIns="108000" tIns="108000" rIns="108000" bIns="108000" rtlCol="0">
              <a:spAutoFit/>
            </a:bodyPr>
            <a:lstStyle/>
            <a:p>
              <a:pPr algn="ctr"/>
              <a:r>
                <a:rPr lang="de-DE" altLang="de-DE" sz="1200" dirty="0">
                  <a:solidFill>
                    <a:schemeClr val="bg1"/>
                  </a:solidFill>
                </a:rPr>
                <a:t>Quantum Sensing</a:t>
              </a:r>
              <a:endParaRPr lang="de-DE" sz="1200" dirty="0"/>
            </a:p>
          </p:txBody>
        </p:sp>
        <p:sp>
          <p:nvSpPr>
            <p:cNvPr id="61" name="Rechteck 95">
              <a:extLst>
                <a:ext uri="{FF2B5EF4-FFF2-40B4-BE49-F238E27FC236}">
                  <a16:creationId xmlns:a16="http://schemas.microsoft.com/office/drawing/2014/main" id="{AEEDF999-87BE-4705-A99B-2E175C7B2ED9}"/>
                </a:ext>
              </a:extLst>
            </p:cNvPr>
            <p:cNvSpPr/>
            <p:nvPr/>
          </p:nvSpPr>
          <p:spPr bwMode="auto">
            <a:xfrm>
              <a:off x="2660006" y="2398347"/>
              <a:ext cx="1027261" cy="288032"/>
            </a:xfrm>
            <a:prstGeom prst="rect">
              <a:avLst/>
            </a:prstGeom>
            <a:noFill/>
            <a:ln w="12700">
              <a:solidFill>
                <a:srgbClr val="C00000"/>
              </a:solidFill>
              <a:miter lim="800000"/>
              <a:headEnd/>
              <a:tailEnd/>
            </a:ln>
          </p:spPr>
          <p:txBody>
            <a:bodyPr wrap="none" rtlCol="0" anchor="ctr"/>
            <a:lstStyle/>
            <a:p>
              <a:pPr algn="ctr" eaLnBrk="0" hangingPunct="0"/>
              <a:r>
                <a:rPr lang="de-DE" sz="1200" dirty="0">
                  <a:solidFill>
                    <a:schemeClr val="bg1"/>
                  </a:solidFill>
                </a:rPr>
                <a:t>Color centers</a:t>
              </a:r>
              <a:endParaRPr lang="de-DE" sz="1200" baseline="30000" dirty="0">
                <a:solidFill>
                  <a:schemeClr val="bg1"/>
                </a:solidFill>
              </a:endParaRPr>
            </a:p>
          </p:txBody>
        </p:sp>
        <p:sp>
          <p:nvSpPr>
            <p:cNvPr id="62" name="Rechteck 95">
              <a:extLst>
                <a:ext uri="{FF2B5EF4-FFF2-40B4-BE49-F238E27FC236}">
                  <a16:creationId xmlns:a16="http://schemas.microsoft.com/office/drawing/2014/main" id="{5CFEC9AD-6E95-4E2B-8A98-A0D272276C00}"/>
                </a:ext>
              </a:extLst>
            </p:cNvPr>
            <p:cNvSpPr/>
            <p:nvPr/>
          </p:nvSpPr>
          <p:spPr bwMode="auto">
            <a:xfrm>
              <a:off x="3851920" y="2149169"/>
              <a:ext cx="522278" cy="288032"/>
            </a:xfrm>
            <a:prstGeom prst="rect">
              <a:avLst/>
            </a:prstGeom>
            <a:noFill/>
            <a:ln w="12700">
              <a:solidFill>
                <a:srgbClr val="C00000"/>
              </a:solidFill>
              <a:miter lim="800000"/>
              <a:headEnd/>
              <a:tailEnd/>
            </a:ln>
          </p:spPr>
          <p:txBody>
            <a:bodyPr wrap="none" rtlCol="0" anchor="ctr"/>
            <a:lstStyle/>
            <a:p>
              <a:pPr algn="ctr" eaLnBrk="0" hangingPunct="0"/>
              <a:r>
                <a:rPr lang="de-DE" sz="1200" dirty="0">
                  <a:solidFill>
                    <a:schemeClr val="bg1"/>
                  </a:solidFill>
                </a:rPr>
                <a:t>Q dots</a:t>
              </a:r>
              <a:endParaRPr lang="de-DE" sz="1200" baseline="30000" dirty="0">
                <a:solidFill>
                  <a:schemeClr val="bg1"/>
                </a:solidFill>
              </a:endParaRPr>
            </a:p>
          </p:txBody>
        </p:sp>
        <p:sp>
          <p:nvSpPr>
            <p:cNvPr id="63" name="Rechteck 95">
              <a:extLst>
                <a:ext uri="{FF2B5EF4-FFF2-40B4-BE49-F238E27FC236}">
                  <a16:creationId xmlns:a16="http://schemas.microsoft.com/office/drawing/2014/main" id="{295D65E0-3EBE-47DB-B153-67BFA9F13EAA}"/>
                </a:ext>
              </a:extLst>
            </p:cNvPr>
            <p:cNvSpPr/>
            <p:nvPr/>
          </p:nvSpPr>
          <p:spPr bwMode="auto">
            <a:xfrm>
              <a:off x="4980625" y="2356044"/>
              <a:ext cx="1054957" cy="288032"/>
            </a:xfrm>
            <a:prstGeom prst="rect">
              <a:avLst/>
            </a:prstGeom>
            <a:noFill/>
            <a:ln w="12700">
              <a:solidFill>
                <a:srgbClr val="C00000"/>
              </a:solidFill>
              <a:miter lim="800000"/>
              <a:headEnd/>
              <a:tailEnd/>
            </a:ln>
          </p:spPr>
          <p:txBody>
            <a:bodyPr wrap="none" rtlCol="0" anchor="ctr"/>
            <a:lstStyle/>
            <a:p>
              <a:pPr algn="ctr" eaLnBrk="0" hangingPunct="0"/>
              <a:r>
                <a:rPr lang="de-DE" sz="1200" dirty="0">
                  <a:solidFill>
                    <a:schemeClr val="bg1"/>
                  </a:solidFill>
                </a:rPr>
                <a:t>Color centers</a:t>
              </a:r>
              <a:endParaRPr lang="de-DE" sz="1200" baseline="30000" dirty="0">
                <a:solidFill>
                  <a:schemeClr val="bg1"/>
                </a:solidFill>
              </a:endParaRPr>
            </a:p>
          </p:txBody>
        </p:sp>
        <p:sp>
          <p:nvSpPr>
            <p:cNvPr id="64" name="Rechteck 95">
              <a:extLst>
                <a:ext uri="{FF2B5EF4-FFF2-40B4-BE49-F238E27FC236}">
                  <a16:creationId xmlns:a16="http://schemas.microsoft.com/office/drawing/2014/main" id="{E12DC557-A11C-4BB1-A31C-ECD809D5C796}"/>
                </a:ext>
              </a:extLst>
            </p:cNvPr>
            <p:cNvSpPr/>
            <p:nvPr/>
          </p:nvSpPr>
          <p:spPr bwMode="auto">
            <a:xfrm>
              <a:off x="6176444" y="2061929"/>
              <a:ext cx="522278" cy="288032"/>
            </a:xfrm>
            <a:prstGeom prst="rect">
              <a:avLst/>
            </a:prstGeom>
            <a:noFill/>
            <a:ln w="12700">
              <a:solidFill>
                <a:srgbClr val="C00000"/>
              </a:solidFill>
              <a:miter lim="800000"/>
              <a:headEnd/>
              <a:tailEnd/>
            </a:ln>
          </p:spPr>
          <p:txBody>
            <a:bodyPr wrap="none" rtlCol="0" anchor="ctr"/>
            <a:lstStyle/>
            <a:p>
              <a:pPr algn="ctr" eaLnBrk="0" hangingPunct="0"/>
              <a:r>
                <a:rPr lang="de-DE" sz="1200" dirty="0">
                  <a:solidFill>
                    <a:schemeClr val="bg1"/>
                  </a:solidFill>
                </a:rPr>
                <a:t>Q dots</a:t>
              </a:r>
              <a:endParaRPr lang="de-DE" sz="1200" baseline="30000" dirty="0">
                <a:solidFill>
                  <a:schemeClr val="bg1"/>
                </a:solidFill>
              </a:endParaRPr>
            </a:p>
          </p:txBody>
        </p:sp>
        <p:sp>
          <p:nvSpPr>
            <p:cNvPr id="4" name="Rectangle 3">
              <a:extLst>
                <a:ext uri="{FF2B5EF4-FFF2-40B4-BE49-F238E27FC236}">
                  <a16:creationId xmlns:a16="http://schemas.microsoft.com/office/drawing/2014/main" id="{CBFBF5E3-94B3-4ADE-9A8F-83830ACFE535}"/>
                </a:ext>
              </a:extLst>
            </p:cNvPr>
            <p:cNvSpPr/>
            <p:nvPr/>
          </p:nvSpPr>
          <p:spPr>
            <a:xfrm>
              <a:off x="8481672" y="349697"/>
              <a:ext cx="576064" cy="1521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6" name="Rechteck 95">
              <a:extLst>
                <a:ext uri="{FF2B5EF4-FFF2-40B4-BE49-F238E27FC236}">
                  <a16:creationId xmlns:a16="http://schemas.microsoft.com/office/drawing/2014/main" id="{7664D703-8A6E-45FA-A0D5-C2A7C8E61B95}"/>
                </a:ext>
              </a:extLst>
            </p:cNvPr>
            <p:cNvSpPr/>
            <p:nvPr/>
          </p:nvSpPr>
          <p:spPr bwMode="auto">
            <a:xfrm>
              <a:off x="746001" y="2418066"/>
              <a:ext cx="1027261" cy="288032"/>
            </a:xfrm>
            <a:prstGeom prst="rect">
              <a:avLst/>
            </a:prstGeom>
            <a:noFill/>
            <a:ln w="12700">
              <a:solidFill>
                <a:srgbClr val="C00000"/>
              </a:solidFill>
              <a:miter lim="800000"/>
              <a:headEnd/>
              <a:tailEnd/>
            </a:ln>
          </p:spPr>
          <p:txBody>
            <a:bodyPr wrap="none" rtlCol="0" anchor="ctr"/>
            <a:lstStyle/>
            <a:p>
              <a:pPr algn="ctr" eaLnBrk="0" hangingPunct="0"/>
              <a:r>
                <a:rPr lang="de-DE" sz="1200" dirty="0">
                  <a:solidFill>
                    <a:schemeClr val="bg1"/>
                  </a:solidFill>
                </a:rPr>
                <a:t>Color centers</a:t>
              </a:r>
              <a:endParaRPr lang="de-DE" sz="1200" baseline="30000" dirty="0">
                <a:solidFill>
                  <a:schemeClr val="bg1"/>
                </a:solidFill>
              </a:endParaRPr>
            </a:p>
          </p:txBody>
        </p:sp>
        <p:sp>
          <p:nvSpPr>
            <p:cNvPr id="67" name="Rechteck 95">
              <a:extLst>
                <a:ext uri="{FF2B5EF4-FFF2-40B4-BE49-F238E27FC236}">
                  <a16:creationId xmlns:a16="http://schemas.microsoft.com/office/drawing/2014/main" id="{A3AF7D0C-A298-4376-A032-DB7DB5FD5304}"/>
                </a:ext>
              </a:extLst>
            </p:cNvPr>
            <p:cNvSpPr/>
            <p:nvPr/>
          </p:nvSpPr>
          <p:spPr bwMode="auto">
            <a:xfrm>
              <a:off x="1489405" y="2020754"/>
              <a:ext cx="522278" cy="288032"/>
            </a:xfrm>
            <a:prstGeom prst="rect">
              <a:avLst/>
            </a:prstGeom>
            <a:noFill/>
            <a:ln w="12700">
              <a:solidFill>
                <a:srgbClr val="C00000"/>
              </a:solidFill>
              <a:miter lim="800000"/>
              <a:headEnd/>
              <a:tailEnd/>
            </a:ln>
          </p:spPr>
          <p:txBody>
            <a:bodyPr wrap="none" rtlCol="0" anchor="ctr"/>
            <a:lstStyle/>
            <a:p>
              <a:pPr algn="ctr" eaLnBrk="0" hangingPunct="0"/>
              <a:r>
                <a:rPr lang="de-DE" sz="1200" dirty="0">
                  <a:solidFill>
                    <a:schemeClr val="bg1"/>
                  </a:solidFill>
                </a:rPr>
                <a:t>Q dots</a:t>
              </a:r>
              <a:endParaRPr lang="de-DE" sz="1200" baseline="30000" dirty="0">
                <a:solidFill>
                  <a:schemeClr val="bg1"/>
                </a:solidFill>
              </a:endParaRPr>
            </a:p>
          </p:txBody>
        </p:sp>
      </p:grpSp>
    </p:spTree>
    <p:extLst>
      <p:ext uri="{BB962C8B-B14F-4D97-AF65-F5344CB8AC3E}">
        <p14:creationId xmlns:p14="http://schemas.microsoft.com/office/powerpoint/2010/main" val="1210149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platzhalter 6"/>
          <p:cNvSpPr>
            <a:spLocks noGrp="1"/>
          </p:cNvSpPr>
          <p:nvPr>
            <p:ph type="body" sz="quarter" idx="15"/>
          </p:nvPr>
        </p:nvSpPr>
        <p:spPr/>
        <p:txBody>
          <a:bodyPr/>
          <a:lstStyle/>
          <a:p>
            <a:r>
              <a:rPr lang="de-DE" dirty="0"/>
              <a:t>TOPTICA Photonics Inc</a:t>
            </a:r>
          </a:p>
        </p:txBody>
      </p:sp>
      <p:sp>
        <p:nvSpPr>
          <p:cNvPr id="8" name="Textplatzhalter 7"/>
          <p:cNvSpPr>
            <a:spLocks noGrp="1"/>
          </p:cNvSpPr>
          <p:nvPr>
            <p:ph type="body" sz="quarter" idx="16"/>
          </p:nvPr>
        </p:nvSpPr>
        <p:spPr/>
        <p:txBody>
          <a:bodyPr/>
          <a:lstStyle/>
          <a:p>
            <a:r>
              <a:rPr lang="de-DE" dirty="0"/>
              <a:t>Contact</a:t>
            </a:r>
          </a:p>
        </p:txBody>
      </p:sp>
      <p:sp>
        <p:nvSpPr>
          <p:cNvPr id="9" name="Textplatzhalter 8"/>
          <p:cNvSpPr>
            <a:spLocks noGrp="1"/>
          </p:cNvSpPr>
          <p:nvPr>
            <p:ph type="body" sz="quarter" idx="17"/>
          </p:nvPr>
        </p:nvSpPr>
        <p:spPr>
          <a:xfrm>
            <a:off x="3347864" y="2931676"/>
            <a:ext cx="4375452" cy="648186"/>
          </a:xfrm>
        </p:spPr>
        <p:txBody>
          <a:bodyPr/>
          <a:lstStyle/>
          <a:p>
            <a:r>
              <a:rPr lang="de-DE" dirty="0"/>
              <a:t>Mark Tolbert</a:t>
            </a:r>
          </a:p>
          <a:p>
            <a:r>
              <a:rPr lang="de-DE" dirty="0"/>
              <a:t>mark.tolbert@toptica-usa.com</a:t>
            </a:r>
          </a:p>
        </p:txBody>
      </p:sp>
      <p:pic>
        <p:nvPicPr>
          <p:cNvPr id="3" name="Picture 2" descr="A picture containing text, clipart, vector graphics&#10;&#10;Description automatically generated">
            <a:extLst>
              <a:ext uri="{FF2B5EF4-FFF2-40B4-BE49-F238E27FC236}">
                <a16:creationId xmlns:a16="http://schemas.microsoft.com/office/drawing/2014/main" id="{506E93EC-ACA3-4923-8486-F94E2612A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95486"/>
            <a:ext cx="1800200" cy="712975"/>
          </a:xfrm>
          <a:prstGeom prst="rect">
            <a:avLst/>
          </a:prstGeom>
        </p:spPr>
      </p:pic>
    </p:spTree>
    <p:extLst>
      <p:ext uri="{BB962C8B-B14F-4D97-AF65-F5344CB8AC3E}">
        <p14:creationId xmlns:p14="http://schemas.microsoft.com/office/powerpoint/2010/main" val="432502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5230" y="-2127"/>
            <a:ext cx="4046870" cy="534143"/>
          </a:xfrm>
        </p:spPr>
        <p:txBody>
          <a:bodyPr/>
          <a:lstStyle/>
          <a:p>
            <a:pPr eaLnBrk="1" hangingPunct="1"/>
            <a:r>
              <a:rPr lang="en-US" dirty="0"/>
              <a:t>TOPTICA Group: Key Figures</a:t>
            </a:r>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t="3880"/>
          <a:stretch/>
        </p:blipFill>
        <p:spPr>
          <a:xfrm>
            <a:off x="0" y="588586"/>
            <a:ext cx="9144000" cy="2687907"/>
          </a:xfrm>
          <a:prstGeom prst="rect">
            <a:avLst/>
          </a:prstGeom>
        </p:spPr>
      </p:pic>
      <p:cxnSp>
        <p:nvCxnSpPr>
          <p:cNvPr id="3" name="Gerader Verbinder 2"/>
          <p:cNvCxnSpPr/>
          <p:nvPr/>
        </p:nvCxnSpPr>
        <p:spPr>
          <a:xfrm>
            <a:off x="179388" y="3529056"/>
            <a:ext cx="0" cy="914902"/>
          </a:xfrm>
          <a:prstGeom prst="line">
            <a:avLst/>
          </a:prstGeom>
          <a:ln w="12700">
            <a:solidFill>
              <a:srgbClr val="E4003A"/>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grass, sky, outdoor, field&#10;&#10;Description automatically generated">
            <a:extLst>
              <a:ext uri="{FF2B5EF4-FFF2-40B4-BE49-F238E27FC236}">
                <a16:creationId xmlns:a16="http://schemas.microsoft.com/office/drawing/2014/main" id="{11F20888-D53E-4690-8898-F29982E3CE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 t="19416" r="215" b="36550"/>
          <a:stretch/>
        </p:blipFill>
        <p:spPr>
          <a:xfrm>
            <a:off x="0" y="588586"/>
            <a:ext cx="9144000" cy="2687907"/>
          </a:xfrm>
          <a:prstGeom prst="rect">
            <a:avLst/>
          </a:prstGeom>
        </p:spPr>
      </p:pic>
      <p:sp>
        <p:nvSpPr>
          <p:cNvPr id="42" name="Rechteck 9">
            <a:extLst>
              <a:ext uri="{FF2B5EF4-FFF2-40B4-BE49-F238E27FC236}">
                <a16:creationId xmlns:a16="http://schemas.microsoft.com/office/drawing/2014/main" id="{9A5ABDDE-B4F2-4C47-BC61-96A93EAB7CE9}"/>
              </a:ext>
            </a:extLst>
          </p:cNvPr>
          <p:cNvSpPr/>
          <p:nvPr/>
        </p:nvSpPr>
        <p:spPr bwMode="auto">
          <a:xfrm>
            <a:off x="4332123" y="3445599"/>
            <a:ext cx="4632365" cy="399817"/>
          </a:xfrm>
          <a:prstGeom prst="rect">
            <a:avLst/>
          </a:prstGeom>
          <a:solidFill>
            <a:schemeClr val="bg1">
              <a:alpha val="85000"/>
            </a:schemeClr>
          </a:solidFill>
          <a:ln w="9525">
            <a:noFill/>
            <a:miter lim="800000"/>
            <a:headEnd/>
            <a:tailEnd/>
          </a:ln>
        </p:spPr>
        <p:txBody>
          <a:bodyPr wrap="none"/>
          <a:lstStyle/>
          <a:p>
            <a:pPr marL="0" marR="0" lvl="0" indent="0" algn="l" defTabSz="914400" rtl="0" eaLnBrk="1" fontAlgn="auto" latinLnBrk="0" hangingPunct="1">
              <a:lnSpc>
                <a:spcPct val="100000"/>
              </a:lnSpc>
              <a:spcBef>
                <a:spcPct val="20000"/>
              </a:spcBef>
              <a:spcAft>
                <a:spcPts val="0"/>
              </a:spcAft>
              <a:buClr>
                <a:srgbClr val="F6573C"/>
              </a:buClr>
              <a:buSzTx/>
              <a:buFontTx/>
              <a:buNone/>
              <a:tabLst/>
              <a:defRPr/>
            </a:pPr>
            <a:r>
              <a:rPr kumimoji="0" lang="de-DE" sz="1200" b="1" i="0" u="none" strike="noStrike" kern="1200" cap="none" spc="0" normalizeH="0" baseline="0" noProof="0" dirty="0">
                <a:ln>
                  <a:noFill/>
                </a:ln>
                <a:solidFill>
                  <a:srgbClr val="E4003A"/>
                </a:solidFill>
                <a:effectLst/>
                <a:uLnTx/>
                <a:uFillTx/>
                <a:latin typeface="Arial" pitchFamily="34" charset="0"/>
                <a:ea typeface="+mn-ea"/>
                <a:cs typeface="Arial" panose="020B0604020202020204" pitchFamily="34" charset="0"/>
              </a:rPr>
              <a:t>Technology</a:t>
            </a:r>
            <a:endParaRPr kumimoji="0" lang="de-DE" sz="1400" b="0" i="0" u="none" strike="noStrike" kern="1200" cap="none" spc="0" normalizeH="0" baseline="0" noProof="0" dirty="0">
              <a:ln>
                <a:noFill/>
              </a:ln>
              <a:solidFill>
                <a:srgbClr val="E4003A"/>
              </a:solidFill>
              <a:effectLst/>
              <a:uLnTx/>
              <a:uFillTx/>
              <a:latin typeface="Arial" pitchFamily="34" charset="0"/>
              <a:ea typeface="+mn-ea"/>
              <a:cs typeface="Arial" panose="020B0604020202020204" pitchFamily="34" charset="0"/>
            </a:endParaRPr>
          </a:p>
        </p:txBody>
      </p:sp>
      <p:graphicFrame>
        <p:nvGraphicFramePr>
          <p:cNvPr id="43" name="Tabelle 8">
            <a:extLst>
              <a:ext uri="{FF2B5EF4-FFF2-40B4-BE49-F238E27FC236}">
                <a16:creationId xmlns:a16="http://schemas.microsoft.com/office/drawing/2014/main" id="{E047A727-270B-4A38-AE3D-C9CD2BBEEDEF}"/>
              </a:ext>
            </a:extLst>
          </p:cNvPr>
          <p:cNvGraphicFramePr>
            <a:graphicFrameLocks noGrp="1"/>
          </p:cNvGraphicFramePr>
          <p:nvPr/>
        </p:nvGraphicFramePr>
        <p:xfrm>
          <a:off x="4283968" y="3709954"/>
          <a:ext cx="5040560" cy="1152144"/>
        </p:xfrm>
        <a:graphic>
          <a:graphicData uri="http://schemas.openxmlformats.org/drawingml/2006/table">
            <a:tbl>
              <a:tblPr firstRow="1" bandRow="1">
                <a:tableStyleId>{2D5ABB26-0587-4C30-8999-92F81FD0307C}</a:tableStyleId>
              </a:tblPr>
              <a:tblGrid>
                <a:gridCol w="2088232">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370840">
                <a:tc>
                  <a:txBody>
                    <a:bodyPr/>
                    <a:lstStyle/>
                    <a:p>
                      <a:pPr marL="0" marR="0" lvl="0" indent="0" algn="l" defTabSz="914400" rtl="0" eaLnBrk="1" fontAlgn="auto" latinLnBrk="0" hangingPunct="1">
                        <a:lnSpc>
                          <a:spcPct val="100000"/>
                        </a:lnSpc>
                        <a:spcBef>
                          <a:spcPct val="20000"/>
                        </a:spcBef>
                        <a:spcAft>
                          <a:spcPts val="0"/>
                        </a:spcAft>
                        <a:buClr>
                          <a:srgbClr val="F6573C"/>
                        </a:buClr>
                        <a:buSzTx/>
                        <a:buFontTx/>
                        <a:buNone/>
                        <a:tabLst>
                          <a:tab pos="895350" algn="l"/>
                          <a:tab pos="3048000" algn="l"/>
                        </a:tabLst>
                        <a:defRPr/>
                      </a:pPr>
                      <a:r>
                        <a:rPr lang="de-DE" sz="1200" kern="1200" dirty="0">
                          <a:solidFill>
                            <a:schemeClr val="tx1"/>
                          </a:solidFill>
                          <a:latin typeface="Arial" panose="020B0604020202020204" pitchFamily="34" charset="0"/>
                          <a:ea typeface="+mn-ea"/>
                          <a:cs typeface="Arial" panose="020B0604020202020204" pitchFamily="34" charset="0"/>
                        </a:rPr>
                        <a:t>Diode Laser Systems</a:t>
                      </a:r>
                    </a:p>
                    <a:p>
                      <a:pPr marL="0" marR="0" lvl="0" indent="0" algn="l" defTabSz="914400" rtl="0" eaLnBrk="1" fontAlgn="auto" latinLnBrk="0" hangingPunct="1">
                        <a:lnSpc>
                          <a:spcPct val="100000"/>
                        </a:lnSpc>
                        <a:spcBef>
                          <a:spcPct val="20000"/>
                        </a:spcBef>
                        <a:spcAft>
                          <a:spcPts val="0"/>
                        </a:spcAft>
                        <a:buClr>
                          <a:srgbClr val="F6573C"/>
                        </a:buClr>
                        <a:buSzTx/>
                        <a:buFontTx/>
                        <a:buNone/>
                        <a:tabLst>
                          <a:tab pos="895350" algn="l"/>
                          <a:tab pos="3048000" algn="l"/>
                        </a:tabLst>
                        <a:defRPr/>
                      </a:pPr>
                      <a:r>
                        <a:rPr lang="de-DE" sz="1200" kern="1200" dirty="0">
                          <a:solidFill>
                            <a:schemeClr val="tx1"/>
                          </a:solidFill>
                          <a:latin typeface="Arial" panose="020B0604020202020204" pitchFamily="34" charset="0"/>
                          <a:ea typeface="+mn-ea"/>
                          <a:cs typeface="Arial" panose="020B0604020202020204" pitchFamily="34" charset="0"/>
                        </a:rPr>
                        <a:t>Ultrafast </a:t>
                      </a:r>
                      <a:r>
                        <a:rPr lang="de-DE" sz="1200" kern="1200" dirty="0" err="1">
                          <a:solidFill>
                            <a:schemeClr val="tx1"/>
                          </a:solidFill>
                          <a:latin typeface="Arial" panose="020B0604020202020204" pitchFamily="34" charset="0"/>
                          <a:ea typeface="+mn-ea"/>
                          <a:cs typeface="Arial" panose="020B0604020202020204" pitchFamily="34" charset="0"/>
                        </a:rPr>
                        <a:t>ps</a:t>
                      </a:r>
                      <a:r>
                        <a:rPr lang="de-DE" sz="1200" kern="1200" dirty="0">
                          <a:solidFill>
                            <a:schemeClr val="tx1"/>
                          </a:solidFill>
                          <a:latin typeface="Arial" panose="020B0604020202020204" pitchFamily="34" charset="0"/>
                          <a:ea typeface="+mn-ea"/>
                          <a:cs typeface="Arial" panose="020B0604020202020204" pitchFamily="34" charset="0"/>
                        </a:rPr>
                        <a:t>/</a:t>
                      </a:r>
                      <a:r>
                        <a:rPr lang="de-DE" sz="1200" kern="1200" dirty="0" err="1">
                          <a:solidFill>
                            <a:schemeClr val="tx1"/>
                          </a:solidFill>
                          <a:latin typeface="Arial" panose="020B0604020202020204" pitchFamily="34" charset="0"/>
                          <a:ea typeface="+mn-ea"/>
                          <a:cs typeface="Arial" panose="020B0604020202020204" pitchFamily="34" charset="0"/>
                        </a:rPr>
                        <a:t>fs</a:t>
                      </a:r>
                      <a:r>
                        <a:rPr lang="de-DE" sz="1200" kern="1200" dirty="0">
                          <a:solidFill>
                            <a:schemeClr val="tx1"/>
                          </a:solidFill>
                          <a:latin typeface="Arial" panose="020B0604020202020204" pitchFamily="34" charset="0"/>
                          <a:ea typeface="+mn-ea"/>
                          <a:cs typeface="Arial" panose="020B0604020202020204" pitchFamily="34" charset="0"/>
                        </a:rPr>
                        <a:t> Fiber Lasers</a:t>
                      </a:r>
                    </a:p>
                    <a:p>
                      <a:pPr marL="0" marR="0" lvl="0" indent="0" algn="l" defTabSz="914400" rtl="0" eaLnBrk="1" fontAlgn="auto" latinLnBrk="0" hangingPunct="1">
                        <a:lnSpc>
                          <a:spcPct val="100000"/>
                        </a:lnSpc>
                        <a:spcBef>
                          <a:spcPct val="20000"/>
                        </a:spcBef>
                        <a:spcAft>
                          <a:spcPts val="0"/>
                        </a:spcAft>
                        <a:buClr>
                          <a:srgbClr val="F6573C"/>
                        </a:buClr>
                        <a:buSzTx/>
                        <a:buFontTx/>
                        <a:buNone/>
                        <a:tabLst>
                          <a:tab pos="895350" algn="l"/>
                          <a:tab pos="3048000" algn="l"/>
                        </a:tabLst>
                        <a:defRPr/>
                      </a:pPr>
                      <a:r>
                        <a:rPr lang="de-DE" sz="1200" kern="1200" dirty="0" err="1">
                          <a:solidFill>
                            <a:schemeClr val="tx1"/>
                          </a:solidFill>
                          <a:latin typeface="Arial" panose="020B0604020202020204" pitchFamily="34" charset="0"/>
                          <a:ea typeface="+mn-ea"/>
                          <a:cs typeface="Arial" panose="020B0604020202020204" pitchFamily="34" charset="0"/>
                        </a:rPr>
                        <a:t>Terahertz</a:t>
                      </a:r>
                      <a:r>
                        <a:rPr lang="de-DE" sz="1200" kern="1200" dirty="0">
                          <a:solidFill>
                            <a:schemeClr val="tx1"/>
                          </a:solidFill>
                          <a:latin typeface="Arial" panose="020B0604020202020204" pitchFamily="34" charset="0"/>
                          <a:ea typeface="+mn-ea"/>
                          <a:cs typeface="Arial" panose="020B0604020202020204" pitchFamily="34" charset="0"/>
                        </a:rPr>
                        <a:t> Generation</a:t>
                      </a:r>
                    </a:p>
                    <a:p>
                      <a:pPr marL="0" marR="0" lvl="0" indent="0" algn="l" defTabSz="914400" rtl="0" eaLnBrk="1" fontAlgn="auto" latinLnBrk="0" hangingPunct="1">
                        <a:lnSpc>
                          <a:spcPct val="100000"/>
                        </a:lnSpc>
                        <a:spcBef>
                          <a:spcPct val="20000"/>
                        </a:spcBef>
                        <a:spcAft>
                          <a:spcPts val="0"/>
                        </a:spcAft>
                        <a:buClr>
                          <a:srgbClr val="F6573C"/>
                        </a:buClr>
                        <a:buSzTx/>
                        <a:buFontTx/>
                        <a:buNone/>
                        <a:tabLst>
                          <a:tab pos="895350" algn="l"/>
                          <a:tab pos="3048000" algn="l"/>
                        </a:tabLst>
                        <a:defRPr/>
                      </a:pPr>
                      <a:r>
                        <a:rPr lang="de-DE" sz="1200" kern="1200" dirty="0">
                          <a:solidFill>
                            <a:schemeClr val="tx1"/>
                          </a:solidFill>
                          <a:latin typeface="Arial" panose="020B0604020202020204" pitchFamily="34" charset="0"/>
                          <a:ea typeface="+mn-ea"/>
                          <a:cs typeface="Arial" panose="020B0604020202020204" pitchFamily="34" charset="0"/>
                        </a:rPr>
                        <a:t>High Power Laser </a:t>
                      </a:r>
                      <a:r>
                        <a:rPr lang="de-DE" sz="1200" kern="1200" dirty="0" err="1">
                          <a:solidFill>
                            <a:schemeClr val="tx1"/>
                          </a:solidFill>
                          <a:latin typeface="Arial" panose="020B0604020202020204" pitchFamily="34" charset="0"/>
                          <a:ea typeface="+mn-ea"/>
                          <a:cs typeface="Arial" panose="020B0604020202020204" pitchFamily="34" charset="0"/>
                        </a:rPr>
                        <a:t>Diodes</a:t>
                      </a:r>
                      <a:endParaRPr lang="de-DE" sz="120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l" rtl="0" fontAlgn="auto">
                        <a:spcBef>
                          <a:spcPct val="20000"/>
                        </a:spcBef>
                        <a:spcAft>
                          <a:spcPts val="0"/>
                        </a:spcAft>
                        <a:buClr>
                          <a:srgbClr val="F6573C"/>
                        </a:buClr>
                        <a:tabLst>
                          <a:tab pos="895350" algn="l"/>
                          <a:tab pos="3048000" algn="l"/>
                        </a:tabLst>
                        <a:defRPr/>
                      </a:pPr>
                      <a:r>
                        <a:rPr lang="de-DE" sz="1200" kern="1200" dirty="0">
                          <a:solidFill>
                            <a:schemeClr val="tx1"/>
                          </a:solidFill>
                          <a:latin typeface="Arial" panose="020B0604020202020204" pitchFamily="34" charset="0"/>
                          <a:ea typeface="+mn-ea"/>
                          <a:cs typeface="Arial" panose="020B0604020202020204" pitchFamily="34" charset="0"/>
                        </a:rPr>
                        <a:t>190 – 4000 </a:t>
                      </a:r>
                      <a:r>
                        <a:rPr lang="de-DE" sz="1200" kern="1200" dirty="0" err="1">
                          <a:solidFill>
                            <a:schemeClr val="tx1"/>
                          </a:solidFill>
                          <a:latin typeface="Arial" panose="020B0604020202020204" pitchFamily="34" charset="0"/>
                          <a:ea typeface="+mn-ea"/>
                          <a:cs typeface="Arial" panose="020B0604020202020204" pitchFamily="34" charset="0"/>
                        </a:rPr>
                        <a:t>nm</a:t>
                      </a:r>
                      <a:r>
                        <a:rPr lang="de-DE" sz="1200" kern="1200" dirty="0">
                          <a:solidFill>
                            <a:schemeClr val="tx1"/>
                          </a:solidFill>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ct val="20000"/>
                        </a:spcBef>
                        <a:spcAft>
                          <a:spcPts val="0"/>
                        </a:spcAft>
                        <a:buClr>
                          <a:srgbClr val="F6573C"/>
                        </a:buClr>
                        <a:buSzTx/>
                        <a:buFontTx/>
                        <a:buNone/>
                        <a:tabLst>
                          <a:tab pos="895350" algn="l"/>
                          <a:tab pos="3048000" algn="l"/>
                        </a:tabLst>
                        <a:defRPr/>
                      </a:pPr>
                      <a:r>
                        <a:rPr lang="de-DE" sz="1200" kern="1200" dirty="0">
                          <a:solidFill>
                            <a:schemeClr val="tx1"/>
                          </a:solidFill>
                          <a:latin typeface="Arial" panose="020B0604020202020204" pitchFamily="34" charset="0"/>
                          <a:ea typeface="+mn-ea"/>
                          <a:cs typeface="Arial" panose="020B0604020202020204" pitchFamily="34" charset="0"/>
                        </a:rPr>
                        <a:t>390 – 15000 </a:t>
                      </a:r>
                      <a:r>
                        <a:rPr lang="de-DE" sz="1200" kern="1200" dirty="0" err="1">
                          <a:solidFill>
                            <a:schemeClr val="tx1"/>
                          </a:solidFill>
                          <a:latin typeface="Arial" panose="020B0604020202020204" pitchFamily="34" charset="0"/>
                          <a:ea typeface="+mn-ea"/>
                          <a:cs typeface="Arial" panose="020B0604020202020204" pitchFamily="34" charset="0"/>
                        </a:rPr>
                        <a:t>nm</a:t>
                      </a:r>
                      <a:endParaRPr lang="de-DE" sz="12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F6573C"/>
                        </a:buClr>
                        <a:buSzTx/>
                        <a:buFontTx/>
                        <a:buNone/>
                        <a:tabLst>
                          <a:tab pos="895350" algn="l"/>
                          <a:tab pos="3048000" algn="l"/>
                        </a:tabLst>
                        <a:defRPr/>
                      </a:pPr>
                      <a:r>
                        <a:rPr lang="de-DE" sz="1200" kern="1200" dirty="0">
                          <a:solidFill>
                            <a:schemeClr val="tx1"/>
                          </a:solidFill>
                          <a:latin typeface="Arial" panose="020B0604020202020204" pitchFamily="34" charset="0"/>
                          <a:ea typeface="+mn-ea"/>
                          <a:cs typeface="Arial" panose="020B0604020202020204" pitchFamily="34" charset="0"/>
                        </a:rPr>
                        <a:t>0.1 – 6 </a:t>
                      </a:r>
                      <a:r>
                        <a:rPr lang="de-DE" sz="1200" kern="1200" dirty="0" err="1">
                          <a:solidFill>
                            <a:schemeClr val="tx1"/>
                          </a:solidFill>
                          <a:latin typeface="Arial" panose="020B0604020202020204" pitchFamily="34" charset="0"/>
                          <a:ea typeface="+mn-ea"/>
                          <a:cs typeface="Arial" panose="020B0604020202020204" pitchFamily="34" charset="0"/>
                        </a:rPr>
                        <a:t>THz</a:t>
                      </a:r>
                      <a:endParaRPr lang="de-DE" sz="12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F6573C"/>
                        </a:buClr>
                        <a:buSzTx/>
                        <a:buFontTx/>
                        <a:buNone/>
                        <a:tabLst>
                          <a:tab pos="895350" algn="l"/>
                          <a:tab pos="3048000" algn="l"/>
                        </a:tabLst>
                        <a:defRPr/>
                      </a:pPr>
                      <a:r>
                        <a:rPr lang="de-DE" sz="1200" kern="1200" dirty="0">
                          <a:solidFill>
                            <a:schemeClr val="tx1"/>
                          </a:solidFill>
                          <a:latin typeface="Arial" panose="020B0604020202020204" pitchFamily="34" charset="0"/>
                          <a:ea typeface="+mn-ea"/>
                          <a:cs typeface="Arial" panose="020B0604020202020204" pitchFamily="34" charset="0"/>
                        </a:rPr>
                        <a:t>630 – 1120 </a:t>
                      </a:r>
                      <a:r>
                        <a:rPr lang="de-DE" sz="1200" kern="1200" dirty="0" err="1">
                          <a:solidFill>
                            <a:schemeClr val="tx1"/>
                          </a:solidFill>
                          <a:latin typeface="Arial" panose="020B0604020202020204" pitchFamily="34" charset="0"/>
                          <a:ea typeface="+mn-ea"/>
                          <a:cs typeface="Arial" panose="020B0604020202020204" pitchFamily="34" charset="0"/>
                        </a:rPr>
                        <a:t>nm</a:t>
                      </a:r>
                      <a:r>
                        <a:rPr lang="de-DE" sz="1200" kern="1200" dirty="0">
                          <a:solidFill>
                            <a:schemeClr val="tx1"/>
                          </a:solidFill>
                          <a:latin typeface="Arial" panose="020B0604020202020204" pitchFamily="34" charset="0"/>
                          <a:ea typeface="+mn-ea"/>
                          <a:cs typeface="Arial" panose="020B0604020202020204" pitchFamily="34" charset="0"/>
                        </a:rPr>
                        <a:t> (TOPTICA </a:t>
                      </a:r>
                      <a:r>
                        <a:rPr lang="de-DE" sz="1200" kern="1200" dirty="0" err="1">
                          <a:solidFill>
                            <a:schemeClr val="tx1"/>
                          </a:solidFill>
                          <a:latin typeface="Arial" panose="020B0604020202020204" pitchFamily="34" charset="0"/>
                          <a:ea typeface="+mn-ea"/>
                          <a:cs typeface="Arial" panose="020B0604020202020204" pitchFamily="34" charset="0"/>
                        </a:rPr>
                        <a:t>eagleyard</a:t>
                      </a:r>
                      <a:r>
                        <a:rPr lang="de-DE" sz="1200" kern="1200" dirty="0">
                          <a:solidFill>
                            <a:schemeClr val="tx1"/>
                          </a:solidFill>
                          <a:latin typeface="Arial" panose="020B0604020202020204" pitchFamily="34" charset="0"/>
                          <a:ea typeface="+mn-ea"/>
                          <a:cs typeface="Arial" panose="020B0604020202020204" pitchFamily="34" charset="0"/>
                        </a:rPr>
                        <a:t>)</a:t>
                      </a:r>
                    </a:p>
                    <a:p>
                      <a:pPr algn="l" rtl="0" fontAlgn="auto">
                        <a:spcBef>
                          <a:spcPct val="20000"/>
                        </a:spcBef>
                        <a:spcAft>
                          <a:spcPts val="0"/>
                        </a:spcAft>
                        <a:buClr>
                          <a:srgbClr val="F6573C"/>
                        </a:buClr>
                        <a:tabLst>
                          <a:tab pos="895350" algn="l"/>
                          <a:tab pos="3048000" algn="l"/>
                        </a:tabLst>
                        <a:defRPr/>
                      </a:pPr>
                      <a:endParaRPr lang="de-DE" sz="1200" kern="120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0"/>
                  </a:ext>
                </a:extLst>
              </a:tr>
            </a:tbl>
          </a:graphicData>
        </a:graphic>
      </p:graphicFrame>
      <p:sp>
        <p:nvSpPr>
          <p:cNvPr id="44" name="Rechteck 4">
            <a:extLst>
              <a:ext uri="{FF2B5EF4-FFF2-40B4-BE49-F238E27FC236}">
                <a16:creationId xmlns:a16="http://schemas.microsoft.com/office/drawing/2014/main" id="{F131B8BA-57CF-4663-A69B-A6C3D9C60568}"/>
              </a:ext>
            </a:extLst>
          </p:cNvPr>
          <p:cNvSpPr/>
          <p:nvPr/>
        </p:nvSpPr>
        <p:spPr>
          <a:xfrm>
            <a:off x="241973" y="3756162"/>
            <a:ext cx="4572000" cy="720197"/>
          </a:xfrm>
          <a:prstGeom prst="rect">
            <a:avLst/>
          </a:prstGeom>
        </p:spPr>
        <p:txBody>
          <a:bodyPr>
            <a:spAutoFit/>
          </a:bodyPr>
          <a:lstStyle/>
          <a:p>
            <a:pPr marL="0" marR="0" lvl="0" indent="0" algn="l" defTabSz="914400" rtl="0" eaLnBrk="1" fontAlgn="auto" latinLnBrk="0" hangingPunct="1">
              <a:lnSpc>
                <a:spcPct val="100000"/>
              </a:lnSpc>
              <a:spcBef>
                <a:spcPct val="20000"/>
              </a:spcBef>
              <a:spcAft>
                <a:spcPts val="0"/>
              </a:spcAft>
              <a:buClr>
                <a:srgbClr val="F6573C"/>
              </a:buClr>
              <a:buSzTx/>
              <a:buFontTx/>
              <a:buNone/>
              <a:tabLst>
                <a:tab pos="895350" algn="l"/>
                <a:tab pos="3048000" algn="l"/>
              </a:tabLst>
              <a:defRPr/>
            </a:pPr>
            <a:r>
              <a:rPr kumimoji="0" lang="de-DE"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Employees	</a:t>
            </a:r>
            <a:r>
              <a:rPr kumimoji="0" lang="de-DE" sz="1200" b="0" i="0" u="none" strike="noStrike" kern="1200" cap="none" spc="0" normalizeH="0" baseline="0" noProof="0" dirty="0">
                <a:ln>
                  <a:noFill/>
                </a:ln>
                <a:solidFill>
                  <a:prstClr val="black"/>
                </a:solidFill>
                <a:effectLst/>
                <a:uLnTx/>
                <a:uFillTx/>
                <a:latin typeface="Arial" pitchFamily="34" charset="0"/>
                <a:ea typeface="+mn-ea"/>
                <a:cs typeface="+mn-cs"/>
              </a:rPr>
              <a:t>380 </a:t>
            </a:r>
          </a:p>
          <a:p>
            <a:pPr marL="0" marR="0" lvl="0" indent="0" algn="l" defTabSz="914400" rtl="0" eaLnBrk="1" fontAlgn="auto" latinLnBrk="0" hangingPunct="1">
              <a:lnSpc>
                <a:spcPct val="100000"/>
              </a:lnSpc>
              <a:spcBef>
                <a:spcPct val="20000"/>
              </a:spcBef>
              <a:spcAft>
                <a:spcPts val="0"/>
              </a:spcAft>
              <a:buClr>
                <a:srgbClr val="F6573C"/>
              </a:buClr>
              <a:buSzTx/>
              <a:buFontTx/>
              <a:buNone/>
              <a:tabLst>
                <a:tab pos="895350" algn="l"/>
                <a:tab pos="3048000" algn="l"/>
              </a:tabLst>
              <a:defRPr/>
            </a:pPr>
            <a:r>
              <a:rPr kumimoji="0" lang="de-DE"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Revenues	$90M</a:t>
            </a:r>
          </a:p>
          <a:p>
            <a:pPr marL="0" marR="0" lvl="0" indent="0" algn="l" defTabSz="914400" rtl="0" eaLnBrk="1" fontAlgn="auto" latinLnBrk="0" hangingPunct="1">
              <a:lnSpc>
                <a:spcPct val="100000"/>
              </a:lnSpc>
              <a:spcBef>
                <a:spcPct val="20000"/>
              </a:spcBef>
              <a:spcAft>
                <a:spcPts val="0"/>
              </a:spcAft>
              <a:buClr>
                <a:srgbClr val="F6573C"/>
              </a:buClr>
              <a:buSzTx/>
              <a:buFontTx/>
              <a:buNone/>
              <a:tabLst>
                <a:tab pos="895350" algn="l"/>
                <a:tab pos="3048000" algn="l"/>
              </a:tabLst>
              <a:defRPr/>
            </a:pPr>
            <a:r>
              <a:rPr kumimoji="0" lang="de-DE" sz="1200" b="0" i="0" u="none" strike="noStrike" kern="1200" cap="none" spc="0" normalizeH="0" baseline="0" noProof="0" dirty="0" err="1">
                <a:ln>
                  <a:noFill/>
                </a:ln>
                <a:solidFill>
                  <a:prstClr val="black"/>
                </a:solidFill>
                <a:effectLst/>
                <a:uLnTx/>
                <a:uFillTx/>
                <a:latin typeface="Arial" pitchFamily="34" charset="0"/>
                <a:ea typeface="+mn-ea"/>
                <a:cs typeface="Arial" panose="020B0604020202020204" pitchFamily="34" charset="0"/>
              </a:rPr>
              <a:t>Founded</a:t>
            </a:r>
            <a:r>
              <a:rPr kumimoji="0" lang="de-DE" sz="1200" b="0"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	1998</a:t>
            </a:r>
          </a:p>
        </p:txBody>
      </p:sp>
      <p:sp>
        <p:nvSpPr>
          <p:cNvPr id="45" name="Rechteck 12">
            <a:extLst>
              <a:ext uri="{FF2B5EF4-FFF2-40B4-BE49-F238E27FC236}">
                <a16:creationId xmlns:a16="http://schemas.microsoft.com/office/drawing/2014/main" id="{E2317CAA-EFEC-42AC-96A3-059D6B3BF767}"/>
              </a:ext>
            </a:extLst>
          </p:cNvPr>
          <p:cNvSpPr/>
          <p:nvPr/>
        </p:nvSpPr>
        <p:spPr bwMode="auto">
          <a:xfrm>
            <a:off x="251520" y="3466801"/>
            <a:ext cx="3302821" cy="289361"/>
          </a:xfrm>
          <a:prstGeom prst="rect">
            <a:avLst/>
          </a:prstGeom>
          <a:solidFill>
            <a:schemeClr val="bg1">
              <a:alpha val="85000"/>
            </a:schemeClr>
          </a:solidFill>
          <a:ln w="9525">
            <a:noFill/>
            <a:miter lim="800000"/>
            <a:headEnd/>
            <a:tailEnd/>
          </a:ln>
        </p:spPr>
        <p:txBody>
          <a:bodyPr wrap="none"/>
          <a:lstStyle/>
          <a:p>
            <a:pPr marL="0" marR="0" lvl="0" indent="0" algn="l" defTabSz="914400" rtl="0" eaLnBrk="1" fontAlgn="auto" latinLnBrk="0" hangingPunct="1">
              <a:lnSpc>
                <a:spcPct val="100000"/>
              </a:lnSpc>
              <a:spcBef>
                <a:spcPct val="20000"/>
              </a:spcBef>
              <a:spcAft>
                <a:spcPts val="0"/>
              </a:spcAft>
              <a:buClr>
                <a:srgbClr val="F6573C"/>
              </a:buClr>
              <a:buSzTx/>
              <a:buFontTx/>
              <a:buNone/>
              <a:tabLst/>
              <a:defRPr/>
            </a:pPr>
            <a:r>
              <a:rPr kumimoji="0" lang="de-DE" sz="1200" b="1" i="0" u="none" strike="noStrike" kern="1200" cap="none" spc="0" normalizeH="0" baseline="0" noProof="0" dirty="0">
                <a:ln>
                  <a:noFill/>
                </a:ln>
                <a:solidFill>
                  <a:srgbClr val="E4003A"/>
                </a:solidFill>
                <a:effectLst/>
                <a:uLnTx/>
                <a:uFillTx/>
                <a:latin typeface="Arial" pitchFamily="34" charset="0"/>
                <a:ea typeface="+mn-ea"/>
                <a:cs typeface="Arial" panose="020B0604020202020204" pitchFamily="34" charset="0"/>
              </a:rPr>
              <a:t>Key </a:t>
            </a:r>
            <a:r>
              <a:rPr kumimoji="0" lang="de-DE" sz="1200" b="1" i="0" u="none" strike="noStrike" kern="1200" cap="none" spc="0" normalizeH="0" baseline="0" noProof="0" dirty="0" err="1">
                <a:ln>
                  <a:noFill/>
                </a:ln>
                <a:solidFill>
                  <a:srgbClr val="E4003A"/>
                </a:solidFill>
                <a:effectLst/>
                <a:uLnTx/>
                <a:uFillTx/>
                <a:latin typeface="Arial" pitchFamily="34" charset="0"/>
                <a:ea typeface="+mn-ea"/>
                <a:cs typeface="Arial" panose="020B0604020202020204" pitchFamily="34" charset="0"/>
              </a:rPr>
              <a:t>Figures</a:t>
            </a:r>
            <a:endParaRPr kumimoji="0" lang="de-DE" sz="1400" b="0" i="0" u="none" strike="noStrike" kern="1200" cap="none" spc="0" normalizeH="0" baseline="0" noProof="0" dirty="0">
              <a:ln>
                <a:noFill/>
              </a:ln>
              <a:solidFill>
                <a:srgbClr val="E4003A"/>
              </a:solidFill>
              <a:effectLst/>
              <a:uLnTx/>
              <a:uFillTx/>
              <a:latin typeface="Arial" pitchFamily="34" charset="0"/>
              <a:ea typeface="+mn-ea"/>
              <a:cs typeface="Arial" panose="020B0604020202020204" pitchFamily="34" charset="0"/>
            </a:endParaRPr>
          </a:p>
        </p:txBody>
      </p:sp>
      <p:cxnSp>
        <p:nvCxnSpPr>
          <p:cNvPr id="46" name="Gerader Verbinder 2">
            <a:extLst>
              <a:ext uri="{FF2B5EF4-FFF2-40B4-BE49-F238E27FC236}">
                <a16:creationId xmlns:a16="http://schemas.microsoft.com/office/drawing/2014/main" id="{BD0FF485-D2B4-466F-A846-A943E4497DD4}"/>
              </a:ext>
            </a:extLst>
          </p:cNvPr>
          <p:cNvCxnSpPr/>
          <p:nvPr/>
        </p:nvCxnSpPr>
        <p:spPr>
          <a:xfrm>
            <a:off x="179388" y="3529056"/>
            <a:ext cx="0" cy="914902"/>
          </a:xfrm>
          <a:prstGeom prst="line">
            <a:avLst/>
          </a:prstGeom>
          <a:ln w="12700">
            <a:solidFill>
              <a:srgbClr val="E4003A"/>
            </a:solidFill>
          </a:ln>
        </p:spPr>
        <p:style>
          <a:lnRef idx="1">
            <a:schemeClr val="accent1"/>
          </a:lnRef>
          <a:fillRef idx="0">
            <a:schemeClr val="accent1"/>
          </a:fillRef>
          <a:effectRef idx="0">
            <a:schemeClr val="accent1"/>
          </a:effectRef>
          <a:fontRef idx="minor">
            <a:schemeClr val="tx1"/>
          </a:fontRef>
        </p:style>
      </p:cxnSp>
      <p:cxnSp>
        <p:nvCxnSpPr>
          <p:cNvPr id="47" name="Gerader Verbinder 11">
            <a:extLst>
              <a:ext uri="{FF2B5EF4-FFF2-40B4-BE49-F238E27FC236}">
                <a16:creationId xmlns:a16="http://schemas.microsoft.com/office/drawing/2014/main" id="{68F78D8C-2FFF-4604-B15C-C597B082AC93}"/>
              </a:ext>
            </a:extLst>
          </p:cNvPr>
          <p:cNvCxnSpPr/>
          <p:nvPr/>
        </p:nvCxnSpPr>
        <p:spPr>
          <a:xfrm>
            <a:off x="4283968" y="3529056"/>
            <a:ext cx="0" cy="1058918"/>
          </a:xfrm>
          <a:prstGeom prst="line">
            <a:avLst/>
          </a:prstGeom>
          <a:ln w="12700">
            <a:solidFill>
              <a:srgbClr val="E400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687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el 1">
            <a:extLst>
              <a:ext uri="{FF2B5EF4-FFF2-40B4-BE49-F238E27FC236}">
                <a16:creationId xmlns:a16="http://schemas.microsoft.com/office/drawing/2014/main" id="{4B5903EE-1CCC-4C66-8BB5-6A51A6A68FED}"/>
              </a:ext>
            </a:extLst>
          </p:cNvPr>
          <p:cNvSpPr>
            <a:spLocks noGrp="1"/>
          </p:cNvSpPr>
          <p:nvPr>
            <p:ph type="title"/>
          </p:nvPr>
        </p:nvSpPr>
        <p:spPr>
          <a:xfrm>
            <a:off x="86264" y="0"/>
            <a:ext cx="8518183" cy="534143"/>
          </a:xfrm>
        </p:spPr>
        <p:txBody>
          <a:bodyPr/>
          <a:lstStyle/>
          <a:p>
            <a:r>
              <a:rPr lang="de-DE" dirty="0"/>
              <a:t>TOPTICA Photonics: Broadest Wavelength Coverage</a:t>
            </a:r>
          </a:p>
        </p:txBody>
      </p:sp>
      <p:pic>
        <p:nvPicPr>
          <p:cNvPr id="34" name="Picture 33" descr="A large group of people posing for a photo&#10;&#10;Description automatically generated">
            <a:extLst>
              <a:ext uri="{FF2B5EF4-FFF2-40B4-BE49-F238E27FC236}">
                <a16:creationId xmlns:a16="http://schemas.microsoft.com/office/drawing/2014/main" id="{092185A0-754D-4D9B-8E8F-E68B107B7C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843558"/>
            <a:ext cx="8352928" cy="2157840"/>
          </a:xfrm>
          <a:prstGeom prst="rect">
            <a:avLst/>
          </a:prstGeom>
        </p:spPr>
      </p:pic>
      <p:pic>
        <p:nvPicPr>
          <p:cNvPr id="6" name="Picture 5" descr="A picture containing text, red, dark&#10;&#10;Description automatically generated">
            <a:extLst>
              <a:ext uri="{FF2B5EF4-FFF2-40B4-BE49-F238E27FC236}">
                <a16:creationId xmlns:a16="http://schemas.microsoft.com/office/drawing/2014/main" id="{39CCA97C-0A40-4761-9F03-C311190EAF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4" y="3006969"/>
            <a:ext cx="4320480" cy="1477604"/>
          </a:xfrm>
          <a:prstGeom prst="rect">
            <a:avLst/>
          </a:prstGeom>
        </p:spPr>
      </p:pic>
    </p:spTree>
    <p:extLst>
      <p:ext uri="{BB962C8B-B14F-4D97-AF65-F5344CB8AC3E}">
        <p14:creationId xmlns:p14="http://schemas.microsoft.com/office/powerpoint/2010/main" val="4086274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9">
            <a:extLst>
              <a:ext uri="{FF2B5EF4-FFF2-40B4-BE49-F238E27FC236}">
                <a16:creationId xmlns:a16="http://schemas.microsoft.com/office/drawing/2014/main" id="{E09756C7-0CB5-4727-9878-1A0F96E6108E}"/>
              </a:ext>
            </a:extLst>
          </p:cNvPr>
          <p:cNvSpPr>
            <a:spLocks noGrp="1"/>
          </p:cNvSpPr>
          <p:nvPr>
            <p:ph type="title"/>
          </p:nvPr>
        </p:nvSpPr>
        <p:spPr>
          <a:xfrm>
            <a:off x="85725" y="0"/>
            <a:ext cx="4048125" cy="533400"/>
          </a:xfrm>
        </p:spPr>
        <p:txBody>
          <a:bodyPr/>
          <a:lstStyle/>
          <a:p>
            <a:pPr fontAlgn="auto">
              <a:spcAft>
                <a:spcPts val="0"/>
              </a:spcAft>
            </a:pPr>
            <a:r>
              <a:rPr lang="de-DE" dirty="0"/>
              <a:t>Innovating since 1998: DL 100</a:t>
            </a:r>
          </a:p>
        </p:txBody>
      </p:sp>
      <p:grpSp>
        <p:nvGrpSpPr>
          <p:cNvPr id="23" name="Group 22">
            <a:extLst>
              <a:ext uri="{FF2B5EF4-FFF2-40B4-BE49-F238E27FC236}">
                <a16:creationId xmlns:a16="http://schemas.microsoft.com/office/drawing/2014/main" id="{85B973A4-17C7-419B-9F75-045126DCF4F5}"/>
              </a:ext>
            </a:extLst>
          </p:cNvPr>
          <p:cNvGrpSpPr/>
          <p:nvPr/>
        </p:nvGrpSpPr>
        <p:grpSpPr>
          <a:xfrm>
            <a:off x="2055803" y="896012"/>
            <a:ext cx="5145322" cy="3048704"/>
            <a:chOff x="2055803" y="896012"/>
            <a:chExt cx="5145322" cy="3048704"/>
          </a:xfrm>
        </p:grpSpPr>
        <p:pic>
          <p:nvPicPr>
            <p:cNvPr id="24" name="Picture 4">
              <a:extLst>
                <a:ext uri="{FF2B5EF4-FFF2-40B4-BE49-F238E27FC236}">
                  <a16:creationId xmlns:a16="http://schemas.microsoft.com/office/drawing/2014/main" id="{B4CEDA51-5D0F-4DD1-A492-665A7B805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803" y="896012"/>
              <a:ext cx="2548253" cy="181916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Core Concept: How Bose–Einstein condensates keep revealing weird physics |  PNAS">
              <a:extLst>
                <a:ext uri="{FF2B5EF4-FFF2-40B4-BE49-F238E27FC236}">
                  <a16:creationId xmlns:a16="http://schemas.microsoft.com/office/drawing/2014/main" id="{D9B8B9AB-10D5-419F-8B7A-7A35FB8B58E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197" b="89930" l="1953" r="90859">
                          <a14:foregroundMark x1="6172" y1="40398" x2="6172" y2="40398"/>
                          <a14:foregroundMark x1="2109" y1="36417" x2="2109" y2="36417"/>
                          <a14:foregroundMark x1="26484" y1="44145" x2="26484" y2="44145"/>
                          <a14:foregroundMark x1="27266" y1="43794" x2="27266" y2="43794"/>
                          <a14:foregroundMark x1="33203" y1="49532" x2="33203" y2="49532"/>
                          <a14:foregroundMark x1="67266" y1="8197" x2="67266" y2="8197"/>
                          <a14:foregroundMark x1="90859" y1="42389" x2="90859" y2="42389"/>
                        </a14:backgroundRemoval>
                      </a14:imgEffect>
                    </a14:imgLayer>
                  </a14:imgProps>
                </a:ext>
                <a:ext uri="{28A0092B-C50C-407E-A947-70E740481C1C}">
                  <a14:useLocalDpi xmlns:a14="http://schemas.microsoft.com/office/drawing/2010/main" val="0"/>
                </a:ext>
              </a:extLst>
            </a:blip>
            <a:srcRect/>
            <a:stretch>
              <a:fillRect/>
            </a:stretch>
          </p:blipFill>
          <p:spPr bwMode="auto">
            <a:xfrm>
              <a:off x="5327623" y="2518126"/>
              <a:ext cx="1873502" cy="12500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0A3A19B-AD48-4215-A5F0-20395E0C087A}"/>
                </a:ext>
              </a:extLst>
            </p:cNvPr>
            <p:cNvSpPr txBox="1"/>
            <p:nvPr/>
          </p:nvSpPr>
          <p:spPr>
            <a:xfrm>
              <a:off x="5413124" y="3698495"/>
              <a:ext cx="1693092" cy="246221"/>
            </a:xfrm>
            <a:prstGeom prst="rect">
              <a:avLst/>
            </a:prstGeom>
            <a:noFill/>
          </p:spPr>
          <p:txBody>
            <a:bodyPr wrap="none" rtlCol="0">
              <a:spAutoFit/>
            </a:bodyPr>
            <a:lstStyle/>
            <a:p>
              <a:r>
                <a:rPr lang="en-US" sz="1000" dirty="0"/>
                <a:t>Bose-Einstein Condensate</a:t>
              </a:r>
            </a:p>
          </p:txBody>
        </p:sp>
      </p:grpSp>
      <p:grpSp>
        <p:nvGrpSpPr>
          <p:cNvPr id="27" name="Group 26">
            <a:extLst>
              <a:ext uri="{FF2B5EF4-FFF2-40B4-BE49-F238E27FC236}">
                <a16:creationId xmlns:a16="http://schemas.microsoft.com/office/drawing/2014/main" id="{8E9D6EB2-E654-4C96-B08A-4A6BD8C75447}"/>
              </a:ext>
            </a:extLst>
          </p:cNvPr>
          <p:cNvGrpSpPr/>
          <p:nvPr/>
        </p:nvGrpSpPr>
        <p:grpSpPr>
          <a:xfrm>
            <a:off x="2127002" y="1069323"/>
            <a:ext cx="5165516" cy="3432696"/>
            <a:chOff x="2431168" y="1088911"/>
            <a:chExt cx="5165516" cy="3432696"/>
          </a:xfrm>
        </p:grpSpPr>
        <p:sp>
          <p:nvSpPr>
            <p:cNvPr id="28" name="TextBox 27">
              <a:extLst>
                <a:ext uri="{FF2B5EF4-FFF2-40B4-BE49-F238E27FC236}">
                  <a16:creationId xmlns:a16="http://schemas.microsoft.com/office/drawing/2014/main" id="{E5B5209F-35B4-4DEC-97DF-5AF2384167BB}"/>
                </a:ext>
              </a:extLst>
            </p:cNvPr>
            <p:cNvSpPr txBox="1"/>
            <p:nvPr/>
          </p:nvSpPr>
          <p:spPr>
            <a:xfrm>
              <a:off x="2730546" y="4152275"/>
              <a:ext cx="4291239" cy="369332"/>
            </a:xfrm>
            <a:prstGeom prst="rect">
              <a:avLst/>
            </a:prstGeom>
            <a:noFill/>
          </p:spPr>
          <p:txBody>
            <a:bodyPr wrap="none" rtlCol="0">
              <a:spAutoFit/>
            </a:bodyPr>
            <a:lstStyle/>
            <a:p>
              <a:r>
                <a:rPr lang="en-US" b="1" dirty="0">
                  <a:solidFill>
                    <a:srgbClr val="C00000"/>
                  </a:solidFill>
                  <a:latin typeface="Arial Black" panose="020B0A04020102020204" pitchFamily="34" charset="0"/>
                </a:rPr>
                <a:t>DL 100 </a:t>
              </a:r>
              <a:r>
                <a:rPr lang="en-US" dirty="0">
                  <a:latin typeface="Arial Black" panose="020B0A04020102020204" pitchFamily="34" charset="0"/>
                </a:rPr>
                <a:t>The quantum workhorse!</a:t>
              </a:r>
            </a:p>
          </p:txBody>
        </p:sp>
        <p:pic>
          <p:nvPicPr>
            <p:cNvPr id="29" name="Picture 26">
              <a:extLst>
                <a:ext uri="{FF2B5EF4-FFF2-40B4-BE49-F238E27FC236}">
                  <a16:creationId xmlns:a16="http://schemas.microsoft.com/office/drawing/2014/main" id="{8DFAAB72-78E8-4F22-9B82-EA8841DFC7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6427" y="1088911"/>
              <a:ext cx="2210257" cy="149517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8" descr="Light and Matter, Research, Department of Physics, University of Otago, New  Zealand">
              <a:extLst>
                <a:ext uri="{FF2B5EF4-FFF2-40B4-BE49-F238E27FC236}">
                  <a16:creationId xmlns:a16="http://schemas.microsoft.com/office/drawing/2014/main" id="{E3B8DB86-F9FF-402F-BA38-2D82407076E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1168" y="2876372"/>
              <a:ext cx="1192759" cy="102760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The University of Oklahoma Department of Physics and Astronomy">
              <a:extLst>
                <a:ext uri="{FF2B5EF4-FFF2-40B4-BE49-F238E27FC236}">
                  <a16:creationId xmlns:a16="http://schemas.microsoft.com/office/drawing/2014/main" id="{B34368EB-4FE8-4BD6-9EEC-A4DEEE05845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311" r="15830"/>
            <a:stretch/>
          </p:blipFill>
          <p:spPr bwMode="auto">
            <a:xfrm>
              <a:off x="4070166" y="2882534"/>
              <a:ext cx="1166040" cy="100153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8C72C6B3-9831-4E8C-A5DA-55890A6D3FCA}"/>
                </a:ext>
              </a:extLst>
            </p:cNvPr>
            <p:cNvSpPr txBox="1"/>
            <p:nvPr/>
          </p:nvSpPr>
          <p:spPr>
            <a:xfrm>
              <a:off x="4031101" y="3625750"/>
              <a:ext cx="556563" cy="200055"/>
            </a:xfrm>
            <a:prstGeom prst="rect">
              <a:avLst/>
            </a:prstGeom>
            <a:noFill/>
          </p:spPr>
          <p:txBody>
            <a:bodyPr wrap="none" rtlCol="0">
              <a:spAutoFit/>
            </a:bodyPr>
            <a:lstStyle/>
            <a:p>
              <a:r>
                <a:rPr lang="en-US" sz="700" dirty="0">
                  <a:solidFill>
                    <a:schemeClr val="bg1"/>
                  </a:solidFill>
                </a:rPr>
                <a:t>Na Cloud</a:t>
              </a:r>
            </a:p>
          </p:txBody>
        </p:sp>
        <p:cxnSp>
          <p:nvCxnSpPr>
            <p:cNvPr id="33" name="Straight Arrow Connector 32">
              <a:extLst>
                <a:ext uri="{FF2B5EF4-FFF2-40B4-BE49-F238E27FC236}">
                  <a16:creationId xmlns:a16="http://schemas.microsoft.com/office/drawing/2014/main" id="{A209613A-6C14-436E-AE2A-AE8CCCAAFAE0}"/>
                </a:ext>
              </a:extLst>
            </p:cNvPr>
            <p:cNvCxnSpPr>
              <a:cxnSpLocks/>
            </p:cNvCxnSpPr>
            <p:nvPr/>
          </p:nvCxnSpPr>
          <p:spPr>
            <a:xfrm flipV="1">
              <a:off x="4253346" y="3346385"/>
              <a:ext cx="376186" cy="26038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908077A-9B6E-4774-998A-79A7B0A12BBA}"/>
                </a:ext>
              </a:extLst>
            </p:cNvPr>
            <p:cNvCxnSpPr>
              <a:cxnSpLocks/>
            </p:cNvCxnSpPr>
            <p:nvPr/>
          </p:nvCxnSpPr>
          <p:spPr>
            <a:xfrm flipV="1">
              <a:off x="2619219" y="3361250"/>
              <a:ext cx="364025" cy="29110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8962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9">
            <a:extLst>
              <a:ext uri="{FF2B5EF4-FFF2-40B4-BE49-F238E27FC236}">
                <a16:creationId xmlns:a16="http://schemas.microsoft.com/office/drawing/2014/main" id="{41C23D18-7C0C-4276-B800-24A5D13E402E}"/>
              </a:ext>
            </a:extLst>
          </p:cNvPr>
          <p:cNvSpPr txBox="1">
            <a:spLocks/>
          </p:cNvSpPr>
          <p:nvPr/>
        </p:nvSpPr>
        <p:spPr bwMode="auto">
          <a:xfrm>
            <a:off x="107504" y="-640"/>
            <a:ext cx="4048125"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pPr>
            <a:r>
              <a:rPr lang="de-DE" dirty="0"/>
              <a:t>Innovating since 1998: DL Pro</a:t>
            </a:r>
          </a:p>
        </p:txBody>
      </p:sp>
      <p:pic>
        <p:nvPicPr>
          <p:cNvPr id="10" name="Picture 40" descr="DLC Pro Digital Laser Controller | TOPTICA Photonics Inc. | Feb 2014 |  Photonics Spectra">
            <a:extLst>
              <a:ext uri="{FF2B5EF4-FFF2-40B4-BE49-F238E27FC236}">
                <a16:creationId xmlns:a16="http://schemas.microsoft.com/office/drawing/2014/main" id="{C8804BA6-9852-4854-96ED-611A3E59F6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0" t="2452" r="1150" b="1826"/>
          <a:stretch/>
        </p:blipFill>
        <p:spPr bwMode="auto">
          <a:xfrm>
            <a:off x="464055" y="766341"/>
            <a:ext cx="3875060" cy="23628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1B7F5FA-A3DF-470F-8A78-098352582053}"/>
              </a:ext>
            </a:extLst>
          </p:cNvPr>
          <p:cNvPicPr>
            <a:picLocks noChangeAspect="1"/>
          </p:cNvPicPr>
          <p:nvPr/>
        </p:nvPicPr>
        <p:blipFill>
          <a:blip r:embed="rId4"/>
          <a:stretch>
            <a:fillRect/>
          </a:stretch>
        </p:blipFill>
        <p:spPr>
          <a:xfrm>
            <a:off x="658247" y="3362125"/>
            <a:ext cx="1767288" cy="1061048"/>
          </a:xfrm>
          <a:prstGeom prst="rect">
            <a:avLst/>
          </a:prstGeom>
        </p:spPr>
      </p:pic>
      <p:pic>
        <p:nvPicPr>
          <p:cNvPr id="12" name="Picture 34" descr="Software License DLC pro Lock">
            <a:extLst>
              <a:ext uri="{FF2B5EF4-FFF2-40B4-BE49-F238E27FC236}">
                <a16:creationId xmlns:a16="http://schemas.microsoft.com/office/drawing/2014/main" id="{9300CDAA-B87C-4B0E-BB6F-9482F3378A5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564" t="2491" r="23266" b="2239"/>
          <a:stretch/>
        </p:blipFill>
        <p:spPr bwMode="auto">
          <a:xfrm>
            <a:off x="2442589" y="3362765"/>
            <a:ext cx="1947597" cy="10905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A398792-30D5-4617-9883-A8AB59192590}"/>
              </a:ext>
            </a:extLst>
          </p:cNvPr>
          <p:cNvSpPr txBox="1"/>
          <p:nvPr/>
        </p:nvSpPr>
        <p:spPr>
          <a:xfrm>
            <a:off x="5745336" y="3830967"/>
            <a:ext cx="2474973" cy="369332"/>
          </a:xfrm>
          <a:prstGeom prst="rect">
            <a:avLst/>
          </a:prstGeom>
          <a:noFill/>
        </p:spPr>
        <p:txBody>
          <a:bodyPr wrap="none" rtlCol="0">
            <a:spAutoFit/>
          </a:bodyPr>
          <a:lstStyle/>
          <a:p>
            <a:r>
              <a:rPr lang="en-US" b="1" dirty="0">
                <a:solidFill>
                  <a:srgbClr val="C00000"/>
                </a:solidFill>
                <a:latin typeface="Arial Black" panose="020B0A04020102020204" pitchFamily="34" charset="0"/>
              </a:rPr>
              <a:t>DL pro </a:t>
            </a:r>
            <a:r>
              <a:rPr lang="en-US" dirty="0">
                <a:latin typeface="Arial Black" panose="020B0A04020102020204" pitchFamily="34" charset="0"/>
              </a:rPr>
              <a:t>takes over!</a:t>
            </a:r>
          </a:p>
        </p:txBody>
      </p:sp>
      <p:pic>
        <p:nvPicPr>
          <p:cNvPr id="14" name="Picture 13" descr="Chart, histogram&#10;&#10;Description automatically generated">
            <a:extLst>
              <a:ext uri="{FF2B5EF4-FFF2-40B4-BE49-F238E27FC236}">
                <a16:creationId xmlns:a16="http://schemas.microsoft.com/office/drawing/2014/main" id="{51A3FC4B-8460-4B41-AAB7-BD76F5CF8D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2054" y="721588"/>
            <a:ext cx="4518458" cy="2714258"/>
          </a:xfrm>
          <a:prstGeom prst="rect">
            <a:avLst/>
          </a:prstGeom>
        </p:spPr>
      </p:pic>
    </p:spTree>
    <p:extLst>
      <p:ext uri="{BB962C8B-B14F-4D97-AF65-F5344CB8AC3E}">
        <p14:creationId xmlns:p14="http://schemas.microsoft.com/office/powerpoint/2010/main" val="1099976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9">
            <a:extLst>
              <a:ext uri="{FF2B5EF4-FFF2-40B4-BE49-F238E27FC236}">
                <a16:creationId xmlns:a16="http://schemas.microsoft.com/office/drawing/2014/main" id="{E09756C7-0CB5-4727-9878-1A0F96E6108E}"/>
              </a:ext>
            </a:extLst>
          </p:cNvPr>
          <p:cNvSpPr>
            <a:spLocks noGrp="1"/>
          </p:cNvSpPr>
          <p:nvPr>
            <p:ph type="title"/>
          </p:nvPr>
        </p:nvSpPr>
        <p:spPr>
          <a:xfrm>
            <a:off x="85725" y="0"/>
            <a:ext cx="4048125" cy="533400"/>
          </a:xfrm>
        </p:spPr>
        <p:txBody>
          <a:bodyPr/>
          <a:lstStyle/>
          <a:p>
            <a:pPr fontAlgn="auto">
              <a:spcAft>
                <a:spcPts val="0"/>
              </a:spcAft>
            </a:pPr>
            <a:r>
              <a:rPr lang="de-DE" dirty="0"/>
              <a:t>Innovating since 1998: DFB Pro</a:t>
            </a:r>
          </a:p>
        </p:txBody>
      </p:sp>
      <p:sp>
        <p:nvSpPr>
          <p:cNvPr id="3" name="TextBox 2">
            <a:extLst>
              <a:ext uri="{FF2B5EF4-FFF2-40B4-BE49-F238E27FC236}">
                <a16:creationId xmlns:a16="http://schemas.microsoft.com/office/drawing/2014/main" id="{230022DE-7896-420F-A31C-C2FC25B83F49}"/>
              </a:ext>
            </a:extLst>
          </p:cNvPr>
          <p:cNvSpPr txBox="1"/>
          <p:nvPr/>
        </p:nvSpPr>
        <p:spPr>
          <a:xfrm>
            <a:off x="632942" y="3363838"/>
            <a:ext cx="3616118" cy="369332"/>
          </a:xfrm>
          <a:prstGeom prst="rect">
            <a:avLst/>
          </a:prstGeom>
          <a:noFill/>
        </p:spPr>
        <p:txBody>
          <a:bodyPr wrap="none" rtlCol="0">
            <a:spAutoFit/>
          </a:bodyPr>
          <a:lstStyle/>
          <a:p>
            <a:r>
              <a:rPr lang="en-US" b="1" dirty="0">
                <a:solidFill>
                  <a:srgbClr val="C00000"/>
                </a:solidFill>
                <a:latin typeface="Arial Black" panose="020B0A04020102020204" pitchFamily="34" charset="0"/>
              </a:rPr>
              <a:t>DFB pro </a:t>
            </a:r>
            <a:r>
              <a:rPr lang="en-US" dirty="0">
                <a:latin typeface="Arial Black" panose="020B0A04020102020204" pitchFamily="34" charset="0"/>
              </a:rPr>
              <a:t>compact &amp; robust!</a:t>
            </a:r>
          </a:p>
        </p:txBody>
      </p:sp>
      <p:grpSp>
        <p:nvGrpSpPr>
          <p:cNvPr id="4" name="Group 3">
            <a:extLst>
              <a:ext uri="{FF2B5EF4-FFF2-40B4-BE49-F238E27FC236}">
                <a16:creationId xmlns:a16="http://schemas.microsoft.com/office/drawing/2014/main" id="{139A9E06-18FB-4AE6-A2DB-D64CB34505F8}"/>
              </a:ext>
            </a:extLst>
          </p:cNvPr>
          <p:cNvGrpSpPr>
            <a:grpSpLocks noChangeAspect="1"/>
          </p:cNvGrpSpPr>
          <p:nvPr/>
        </p:nvGrpSpPr>
        <p:grpSpPr>
          <a:xfrm>
            <a:off x="85725" y="828841"/>
            <a:ext cx="4537353" cy="2194560"/>
            <a:chOff x="1187624" y="1131590"/>
            <a:chExt cx="5809947" cy="2810070"/>
          </a:xfrm>
        </p:grpSpPr>
        <p:pic>
          <p:nvPicPr>
            <p:cNvPr id="5" name="Picture 4">
              <a:extLst>
                <a:ext uri="{FF2B5EF4-FFF2-40B4-BE49-F238E27FC236}">
                  <a16:creationId xmlns:a16="http://schemas.microsoft.com/office/drawing/2014/main" id="{3274F27C-EE7D-4992-BDE9-171A35DF6C33}"/>
                </a:ext>
              </a:extLst>
            </p:cNvPr>
            <p:cNvPicPr>
              <a:picLocks noChangeAspect="1"/>
            </p:cNvPicPr>
            <p:nvPr/>
          </p:nvPicPr>
          <p:blipFill>
            <a:blip r:embed="rId3"/>
            <a:stretch>
              <a:fillRect/>
            </a:stretch>
          </p:blipFill>
          <p:spPr>
            <a:xfrm>
              <a:off x="1187624" y="1131590"/>
              <a:ext cx="4247153" cy="2810070"/>
            </a:xfrm>
            <a:prstGeom prst="rect">
              <a:avLst/>
            </a:prstGeom>
          </p:spPr>
        </p:pic>
        <p:pic>
          <p:nvPicPr>
            <p:cNvPr id="6" name="Picture 14">
              <a:extLst>
                <a:ext uri="{FF2B5EF4-FFF2-40B4-BE49-F238E27FC236}">
                  <a16:creationId xmlns:a16="http://schemas.microsoft.com/office/drawing/2014/main" id="{53743793-8822-4DD8-9193-58B5F2562D3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738" t="2123" r="29525"/>
            <a:stretch/>
          </p:blipFill>
          <p:spPr bwMode="auto">
            <a:xfrm>
              <a:off x="4860032" y="2317436"/>
              <a:ext cx="2137539" cy="1462049"/>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descr="Chart, histogram&#10;&#10;Description automatically generated">
            <a:extLst>
              <a:ext uri="{FF2B5EF4-FFF2-40B4-BE49-F238E27FC236}">
                <a16:creationId xmlns:a16="http://schemas.microsoft.com/office/drawing/2014/main" id="{7A7DE549-B795-4019-B129-431C0C994B75}"/>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663376" y="721664"/>
            <a:ext cx="4517136" cy="2715768"/>
          </a:xfrm>
          <a:prstGeom prst="rect">
            <a:avLst/>
          </a:prstGeom>
        </p:spPr>
      </p:pic>
      <p:sp>
        <p:nvSpPr>
          <p:cNvPr id="11" name="TextBox 10">
            <a:extLst>
              <a:ext uri="{FF2B5EF4-FFF2-40B4-BE49-F238E27FC236}">
                <a16:creationId xmlns:a16="http://schemas.microsoft.com/office/drawing/2014/main" id="{229339D7-F07A-4BB4-B21E-3697614DA919}"/>
              </a:ext>
            </a:extLst>
          </p:cNvPr>
          <p:cNvSpPr txBox="1"/>
          <p:nvPr/>
        </p:nvSpPr>
        <p:spPr>
          <a:xfrm>
            <a:off x="7797046" y="4671015"/>
            <a:ext cx="735394" cy="276999"/>
          </a:xfrm>
          <a:prstGeom prst="rect">
            <a:avLst/>
          </a:prstGeom>
          <a:noFill/>
        </p:spPr>
        <p:txBody>
          <a:bodyPr wrap="none" rtlCol="0">
            <a:spAutoFit/>
          </a:bodyPr>
          <a:lstStyle/>
          <a:p>
            <a:r>
              <a:rPr lang="en-US" sz="1200" b="1" dirty="0">
                <a:solidFill>
                  <a:srgbClr val="C00000"/>
                </a:solidFill>
                <a:latin typeface="Arial Black" panose="020B0A04020102020204" pitchFamily="34" charset="0"/>
              </a:rPr>
              <a:t>DL pro</a:t>
            </a:r>
            <a:endParaRPr lang="en-US" sz="1200" dirty="0">
              <a:latin typeface="Arial Black" panose="020B0A04020102020204" pitchFamily="34" charset="0"/>
            </a:endParaRPr>
          </a:p>
        </p:txBody>
      </p:sp>
      <p:pic>
        <p:nvPicPr>
          <p:cNvPr id="12" name="Picture 40" descr="DLC Pro Digital Laser Controller | TOPTICA Photonics Inc. | Feb 2014 |  Photonics Spectra">
            <a:extLst>
              <a:ext uri="{FF2B5EF4-FFF2-40B4-BE49-F238E27FC236}">
                <a16:creationId xmlns:a16="http://schemas.microsoft.com/office/drawing/2014/main" id="{55D978D0-59F5-4DBE-B85A-7264CE373D1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20" t="2452" r="1150" b="1826"/>
          <a:stretch/>
        </p:blipFill>
        <p:spPr bwMode="auto">
          <a:xfrm>
            <a:off x="7571866" y="3867894"/>
            <a:ext cx="1299024"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744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9">
            <a:extLst>
              <a:ext uri="{FF2B5EF4-FFF2-40B4-BE49-F238E27FC236}">
                <a16:creationId xmlns:a16="http://schemas.microsoft.com/office/drawing/2014/main" id="{E09756C7-0CB5-4727-9878-1A0F96E6108E}"/>
              </a:ext>
            </a:extLst>
          </p:cNvPr>
          <p:cNvSpPr>
            <a:spLocks noGrp="1"/>
          </p:cNvSpPr>
          <p:nvPr>
            <p:ph type="title"/>
          </p:nvPr>
        </p:nvSpPr>
        <p:spPr>
          <a:xfrm>
            <a:off x="85725" y="0"/>
            <a:ext cx="4048125" cy="533400"/>
          </a:xfrm>
        </p:spPr>
        <p:txBody>
          <a:bodyPr/>
          <a:lstStyle/>
          <a:p>
            <a:pPr fontAlgn="auto">
              <a:spcAft>
                <a:spcPts val="0"/>
              </a:spcAft>
            </a:pPr>
            <a:r>
              <a:rPr lang="de-DE" dirty="0"/>
              <a:t>Innovating since 1998:  TA pro</a:t>
            </a:r>
          </a:p>
        </p:txBody>
      </p:sp>
      <p:sp>
        <p:nvSpPr>
          <p:cNvPr id="10" name="TextBox 9">
            <a:extLst>
              <a:ext uri="{FF2B5EF4-FFF2-40B4-BE49-F238E27FC236}">
                <a16:creationId xmlns:a16="http://schemas.microsoft.com/office/drawing/2014/main" id="{4ED733D6-DA85-44B8-9836-8BDEC2A524FB}"/>
              </a:ext>
            </a:extLst>
          </p:cNvPr>
          <p:cNvSpPr txBox="1"/>
          <p:nvPr/>
        </p:nvSpPr>
        <p:spPr>
          <a:xfrm>
            <a:off x="155817" y="3374347"/>
            <a:ext cx="2527680" cy="646331"/>
          </a:xfrm>
          <a:prstGeom prst="rect">
            <a:avLst/>
          </a:prstGeom>
          <a:noFill/>
        </p:spPr>
        <p:txBody>
          <a:bodyPr wrap="none" rtlCol="0">
            <a:spAutoFit/>
          </a:bodyPr>
          <a:lstStyle/>
          <a:p>
            <a:r>
              <a:rPr lang="en-US" b="1" dirty="0">
                <a:solidFill>
                  <a:srgbClr val="C00000"/>
                </a:solidFill>
                <a:latin typeface="Arial Black" panose="020B0A04020102020204" pitchFamily="34" charset="0"/>
              </a:rPr>
              <a:t>TA pro </a:t>
            </a:r>
          </a:p>
          <a:p>
            <a:r>
              <a:rPr lang="en-US" dirty="0">
                <a:latin typeface="Arial Black" panose="020B0A04020102020204" pitchFamily="34" charset="0"/>
              </a:rPr>
              <a:t>Power cranked up!</a:t>
            </a:r>
          </a:p>
        </p:txBody>
      </p:sp>
      <p:pic>
        <p:nvPicPr>
          <p:cNvPr id="12" name="Picture 11" descr="Chart, histogram&#10;&#10;Description automatically generated">
            <a:extLst>
              <a:ext uri="{FF2B5EF4-FFF2-40B4-BE49-F238E27FC236}">
                <a16:creationId xmlns:a16="http://schemas.microsoft.com/office/drawing/2014/main" id="{ECCBDEB0-6D1F-47CA-AE0B-521AE69C37A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667084" y="725720"/>
            <a:ext cx="4517136" cy="2715768"/>
          </a:xfrm>
          <a:prstGeom prst="rect">
            <a:avLst/>
          </a:prstGeom>
        </p:spPr>
      </p:pic>
      <p:pic>
        <p:nvPicPr>
          <p:cNvPr id="13" name="Picture 38" descr="Illustration of an optical lattice">
            <a:extLst>
              <a:ext uri="{FF2B5EF4-FFF2-40B4-BE49-F238E27FC236}">
                <a16:creationId xmlns:a16="http://schemas.microsoft.com/office/drawing/2014/main" id="{FADB806D-BCB9-45A4-851A-4F680E5EC8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9322" y="2967047"/>
            <a:ext cx="1394398" cy="12709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38477140-FC84-492E-9ABE-F6673DCA58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800" r="24800"/>
          <a:stretch/>
        </p:blipFill>
        <p:spPr bwMode="auto">
          <a:xfrm>
            <a:off x="298878" y="721159"/>
            <a:ext cx="3621818" cy="20959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68BE016-8A26-478A-9458-6ED106005404}"/>
              </a:ext>
            </a:extLst>
          </p:cNvPr>
          <p:cNvSpPr txBox="1"/>
          <p:nvPr/>
        </p:nvSpPr>
        <p:spPr>
          <a:xfrm>
            <a:off x="7797046" y="4671015"/>
            <a:ext cx="735394" cy="276999"/>
          </a:xfrm>
          <a:prstGeom prst="rect">
            <a:avLst/>
          </a:prstGeom>
          <a:noFill/>
        </p:spPr>
        <p:txBody>
          <a:bodyPr wrap="none" rtlCol="0">
            <a:spAutoFit/>
          </a:bodyPr>
          <a:lstStyle/>
          <a:p>
            <a:r>
              <a:rPr lang="en-US" sz="1200" b="1" dirty="0">
                <a:solidFill>
                  <a:srgbClr val="C00000"/>
                </a:solidFill>
                <a:latin typeface="Arial Black" panose="020B0A04020102020204" pitchFamily="34" charset="0"/>
              </a:rPr>
              <a:t>DL pro</a:t>
            </a:r>
            <a:endParaRPr lang="en-US" sz="1200" dirty="0">
              <a:latin typeface="Arial Black" panose="020B0A04020102020204" pitchFamily="34" charset="0"/>
            </a:endParaRPr>
          </a:p>
        </p:txBody>
      </p:sp>
      <p:sp>
        <p:nvSpPr>
          <p:cNvPr id="16" name="TextBox 15">
            <a:extLst>
              <a:ext uri="{FF2B5EF4-FFF2-40B4-BE49-F238E27FC236}">
                <a16:creationId xmlns:a16="http://schemas.microsoft.com/office/drawing/2014/main" id="{7B755B72-5A5B-45A2-A02C-E590F5965E78}"/>
              </a:ext>
            </a:extLst>
          </p:cNvPr>
          <p:cNvSpPr txBox="1"/>
          <p:nvPr/>
        </p:nvSpPr>
        <p:spPr>
          <a:xfrm>
            <a:off x="6012160" y="4668439"/>
            <a:ext cx="855619" cy="276999"/>
          </a:xfrm>
          <a:prstGeom prst="rect">
            <a:avLst/>
          </a:prstGeom>
          <a:noFill/>
        </p:spPr>
        <p:txBody>
          <a:bodyPr wrap="none" rtlCol="0">
            <a:spAutoFit/>
          </a:bodyPr>
          <a:lstStyle/>
          <a:p>
            <a:r>
              <a:rPr lang="en-US" sz="1200" b="1" dirty="0">
                <a:solidFill>
                  <a:srgbClr val="C00000"/>
                </a:solidFill>
                <a:latin typeface="Arial Black" panose="020B0A04020102020204" pitchFamily="34" charset="0"/>
              </a:rPr>
              <a:t>DFB pro</a:t>
            </a:r>
            <a:endParaRPr lang="en-US" sz="1200" dirty="0">
              <a:latin typeface="Arial Black" panose="020B0A04020102020204" pitchFamily="34" charset="0"/>
            </a:endParaRPr>
          </a:p>
        </p:txBody>
      </p:sp>
      <p:pic>
        <p:nvPicPr>
          <p:cNvPr id="17" name="Picture 40" descr="DLC Pro Digital Laser Controller | TOPTICA Photonics Inc. | Feb 2014 |  Photonics Spectra">
            <a:extLst>
              <a:ext uri="{FF2B5EF4-FFF2-40B4-BE49-F238E27FC236}">
                <a16:creationId xmlns:a16="http://schemas.microsoft.com/office/drawing/2014/main" id="{E547364E-8CB7-485C-882D-C40CB2435AB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20" t="2452" r="1150" b="1826"/>
          <a:stretch/>
        </p:blipFill>
        <p:spPr bwMode="auto">
          <a:xfrm>
            <a:off x="7571866" y="3867894"/>
            <a:ext cx="1299024" cy="79208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D436F25-5B9F-4810-AAE8-37FFDE50C60B}"/>
              </a:ext>
            </a:extLst>
          </p:cNvPr>
          <p:cNvGrpSpPr>
            <a:grpSpLocks noChangeAspect="1"/>
          </p:cNvGrpSpPr>
          <p:nvPr/>
        </p:nvGrpSpPr>
        <p:grpSpPr>
          <a:xfrm>
            <a:off x="5682054" y="3867893"/>
            <a:ext cx="1699107" cy="821799"/>
            <a:chOff x="1187624" y="1131590"/>
            <a:chExt cx="5809947" cy="2810070"/>
          </a:xfrm>
        </p:grpSpPr>
        <p:pic>
          <p:nvPicPr>
            <p:cNvPr id="19" name="Picture 18">
              <a:extLst>
                <a:ext uri="{FF2B5EF4-FFF2-40B4-BE49-F238E27FC236}">
                  <a16:creationId xmlns:a16="http://schemas.microsoft.com/office/drawing/2014/main" id="{044F1A3F-A2D9-4582-B6B7-5EE73AC4E869}"/>
                </a:ext>
              </a:extLst>
            </p:cNvPr>
            <p:cNvPicPr>
              <a:picLocks noChangeAspect="1"/>
            </p:cNvPicPr>
            <p:nvPr/>
          </p:nvPicPr>
          <p:blipFill>
            <a:blip r:embed="rId7"/>
            <a:stretch>
              <a:fillRect/>
            </a:stretch>
          </p:blipFill>
          <p:spPr>
            <a:xfrm>
              <a:off x="1187624" y="1131590"/>
              <a:ext cx="4247153" cy="2810070"/>
            </a:xfrm>
            <a:prstGeom prst="rect">
              <a:avLst/>
            </a:prstGeom>
          </p:spPr>
        </p:pic>
        <p:pic>
          <p:nvPicPr>
            <p:cNvPr id="20" name="Picture 14">
              <a:extLst>
                <a:ext uri="{FF2B5EF4-FFF2-40B4-BE49-F238E27FC236}">
                  <a16:creationId xmlns:a16="http://schemas.microsoft.com/office/drawing/2014/main" id="{AF387C89-3D7F-477E-A40B-BC1F1C203FE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738" t="2123" r="29525"/>
            <a:stretch/>
          </p:blipFill>
          <p:spPr bwMode="auto">
            <a:xfrm>
              <a:off x="4860032" y="2317436"/>
              <a:ext cx="2137539" cy="14620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8996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9">
            <a:extLst>
              <a:ext uri="{FF2B5EF4-FFF2-40B4-BE49-F238E27FC236}">
                <a16:creationId xmlns:a16="http://schemas.microsoft.com/office/drawing/2014/main" id="{E09756C7-0CB5-4727-9878-1A0F96E6108E}"/>
              </a:ext>
            </a:extLst>
          </p:cNvPr>
          <p:cNvSpPr>
            <a:spLocks noGrp="1"/>
          </p:cNvSpPr>
          <p:nvPr>
            <p:ph type="title"/>
          </p:nvPr>
        </p:nvSpPr>
        <p:spPr>
          <a:xfrm>
            <a:off x="85725" y="0"/>
            <a:ext cx="4918323" cy="533400"/>
          </a:xfrm>
        </p:spPr>
        <p:txBody>
          <a:bodyPr/>
          <a:lstStyle/>
          <a:p>
            <a:pPr fontAlgn="auto">
              <a:spcAft>
                <a:spcPts val="0"/>
              </a:spcAft>
            </a:pPr>
            <a:r>
              <a:rPr lang="de-DE" dirty="0"/>
              <a:t>Innovating since 1998: TA SHG/FHG pro</a:t>
            </a:r>
          </a:p>
        </p:txBody>
      </p:sp>
      <p:pic>
        <p:nvPicPr>
          <p:cNvPr id="13" name="Picture 4">
            <a:extLst>
              <a:ext uri="{FF2B5EF4-FFF2-40B4-BE49-F238E27FC236}">
                <a16:creationId xmlns:a16="http://schemas.microsoft.com/office/drawing/2014/main" id="{15F3E58D-09F0-4541-A836-696158F099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13" r="16926"/>
          <a:stretch/>
        </p:blipFill>
        <p:spPr bwMode="auto">
          <a:xfrm>
            <a:off x="86265" y="672015"/>
            <a:ext cx="3752545" cy="167452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BF255102-8AE2-4710-934E-37CEF214EF84}"/>
              </a:ext>
            </a:extLst>
          </p:cNvPr>
          <p:cNvGrpSpPr/>
          <p:nvPr/>
        </p:nvGrpSpPr>
        <p:grpSpPr>
          <a:xfrm>
            <a:off x="1162692" y="2508879"/>
            <a:ext cx="1133634" cy="878357"/>
            <a:chOff x="1162692" y="2508879"/>
            <a:chExt cx="1133634" cy="878357"/>
          </a:xfrm>
        </p:grpSpPr>
        <p:pic>
          <p:nvPicPr>
            <p:cNvPr id="15" name="Picture 2" descr="Scientists create quantum sensor that covers entire radio frequency spectrum">
              <a:extLst>
                <a:ext uri="{FF2B5EF4-FFF2-40B4-BE49-F238E27FC236}">
                  <a16:creationId xmlns:a16="http://schemas.microsoft.com/office/drawing/2014/main" id="{DB6A6285-E57C-4B4B-B7AD-821C9F5C812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76" r="8001"/>
            <a:stretch/>
          </p:blipFill>
          <p:spPr bwMode="auto">
            <a:xfrm>
              <a:off x="1162692" y="2508879"/>
              <a:ext cx="1133634" cy="87835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3E93CC8-7896-4B67-AF27-42C0D516787A}"/>
                </a:ext>
              </a:extLst>
            </p:cNvPr>
            <p:cNvSpPr txBox="1"/>
            <p:nvPr/>
          </p:nvSpPr>
          <p:spPr>
            <a:xfrm>
              <a:off x="1169900" y="3148271"/>
              <a:ext cx="1119217" cy="215444"/>
            </a:xfrm>
            <a:prstGeom prst="rect">
              <a:avLst/>
            </a:prstGeom>
            <a:noFill/>
          </p:spPr>
          <p:txBody>
            <a:bodyPr wrap="none" rtlCol="0">
              <a:spAutoFit/>
            </a:bodyPr>
            <a:lstStyle/>
            <a:p>
              <a:r>
                <a:rPr lang="en-US" sz="800" dirty="0">
                  <a:solidFill>
                    <a:schemeClr val="bg1"/>
                  </a:solidFill>
                </a:rPr>
                <a:t>Rb Rydberg sensing</a:t>
              </a:r>
            </a:p>
          </p:txBody>
        </p:sp>
      </p:grpSp>
      <p:pic>
        <p:nvPicPr>
          <p:cNvPr id="17" name="Picture 12" descr="Strontium Lattice Clock - PTB.de">
            <a:extLst>
              <a:ext uri="{FF2B5EF4-FFF2-40B4-BE49-F238E27FC236}">
                <a16:creationId xmlns:a16="http://schemas.microsoft.com/office/drawing/2014/main" id="{24A11942-F5E9-4F0D-843A-6FC1A2F67C1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90" b="6851"/>
          <a:stretch/>
        </p:blipFill>
        <p:spPr bwMode="auto">
          <a:xfrm>
            <a:off x="2599232" y="2506223"/>
            <a:ext cx="1133633" cy="88101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15F674D-6F64-4E2A-93DE-4BB8E4FDAB12}"/>
              </a:ext>
            </a:extLst>
          </p:cNvPr>
          <p:cNvSpPr txBox="1"/>
          <p:nvPr/>
        </p:nvSpPr>
        <p:spPr>
          <a:xfrm>
            <a:off x="496515" y="3511684"/>
            <a:ext cx="2552174" cy="738664"/>
          </a:xfrm>
          <a:prstGeom prst="rect">
            <a:avLst/>
          </a:prstGeom>
          <a:noFill/>
        </p:spPr>
        <p:txBody>
          <a:bodyPr wrap="none" rtlCol="0">
            <a:spAutoFit/>
          </a:bodyPr>
          <a:lstStyle/>
          <a:p>
            <a:r>
              <a:rPr lang="en-US" sz="1400" b="1" dirty="0">
                <a:solidFill>
                  <a:srgbClr val="C00000"/>
                </a:solidFill>
                <a:latin typeface="Arial Black" panose="020B0A04020102020204" pitchFamily="34" charset="0"/>
              </a:rPr>
              <a:t>TA SHG/FHG pro </a:t>
            </a:r>
          </a:p>
          <a:p>
            <a:r>
              <a:rPr lang="en-US" sz="1400" dirty="0">
                <a:latin typeface="Arial Black" panose="020B0A04020102020204" pitchFamily="34" charset="0"/>
              </a:rPr>
              <a:t>New species/transitions</a:t>
            </a:r>
          </a:p>
          <a:p>
            <a:r>
              <a:rPr lang="en-US" sz="1400" dirty="0">
                <a:latin typeface="Arial Black" panose="020B0A04020102020204" pitchFamily="34" charset="0"/>
              </a:rPr>
              <a:t>New applications!</a:t>
            </a:r>
          </a:p>
        </p:txBody>
      </p:sp>
      <p:sp>
        <p:nvSpPr>
          <p:cNvPr id="19" name="TextBox 18">
            <a:extLst>
              <a:ext uri="{FF2B5EF4-FFF2-40B4-BE49-F238E27FC236}">
                <a16:creationId xmlns:a16="http://schemas.microsoft.com/office/drawing/2014/main" id="{37583A47-4BCD-4FC7-9696-8D4D93DB63B8}"/>
              </a:ext>
            </a:extLst>
          </p:cNvPr>
          <p:cNvSpPr txBox="1"/>
          <p:nvPr/>
        </p:nvSpPr>
        <p:spPr>
          <a:xfrm>
            <a:off x="7797046" y="4671015"/>
            <a:ext cx="735394" cy="276999"/>
          </a:xfrm>
          <a:prstGeom prst="rect">
            <a:avLst/>
          </a:prstGeom>
          <a:noFill/>
        </p:spPr>
        <p:txBody>
          <a:bodyPr wrap="none" rtlCol="0">
            <a:spAutoFit/>
          </a:bodyPr>
          <a:lstStyle/>
          <a:p>
            <a:r>
              <a:rPr lang="en-US" sz="1200" b="1" dirty="0">
                <a:solidFill>
                  <a:srgbClr val="C00000"/>
                </a:solidFill>
                <a:latin typeface="Arial Black" panose="020B0A04020102020204" pitchFamily="34" charset="0"/>
              </a:rPr>
              <a:t>DL pro</a:t>
            </a:r>
            <a:endParaRPr lang="en-US" sz="1200" dirty="0">
              <a:latin typeface="Arial Black" panose="020B0A04020102020204" pitchFamily="34" charset="0"/>
            </a:endParaRPr>
          </a:p>
        </p:txBody>
      </p:sp>
      <p:sp>
        <p:nvSpPr>
          <p:cNvPr id="20" name="TextBox 19">
            <a:extLst>
              <a:ext uri="{FF2B5EF4-FFF2-40B4-BE49-F238E27FC236}">
                <a16:creationId xmlns:a16="http://schemas.microsoft.com/office/drawing/2014/main" id="{46AA3E91-9DF9-4C37-AAE6-5FB741A2354E}"/>
              </a:ext>
            </a:extLst>
          </p:cNvPr>
          <p:cNvSpPr txBox="1"/>
          <p:nvPr/>
        </p:nvSpPr>
        <p:spPr>
          <a:xfrm>
            <a:off x="6012160" y="4668439"/>
            <a:ext cx="855619" cy="276999"/>
          </a:xfrm>
          <a:prstGeom prst="rect">
            <a:avLst/>
          </a:prstGeom>
          <a:noFill/>
        </p:spPr>
        <p:txBody>
          <a:bodyPr wrap="none" rtlCol="0">
            <a:spAutoFit/>
          </a:bodyPr>
          <a:lstStyle/>
          <a:p>
            <a:r>
              <a:rPr lang="en-US" sz="1200" b="1" dirty="0">
                <a:solidFill>
                  <a:srgbClr val="C00000"/>
                </a:solidFill>
                <a:latin typeface="Arial Black" panose="020B0A04020102020204" pitchFamily="34" charset="0"/>
              </a:rPr>
              <a:t>DFB pro</a:t>
            </a:r>
            <a:endParaRPr lang="en-US" sz="1200" dirty="0">
              <a:latin typeface="Arial Black" panose="020B0A04020102020204" pitchFamily="34" charset="0"/>
            </a:endParaRPr>
          </a:p>
        </p:txBody>
      </p:sp>
      <p:sp>
        <p:nvSpPr>
          <p:cNvPr id="21" name="TextBox 20">
            <a:extLst>
              <a:ext uri="{FF2B5EF4-FFF2-40B4-BE49-F238E27FC236}">
                <a16:creationId xmlns:a16="http://schemas.microsoft.com/office/drawing/2014/main" id="{786DF680-BFB9-4C81-AE91-CCB69DBC2B94}"/>
              </a:ext>
            </a:extLst>
          </p:cNvPr>
          <p:cNvSpPr txBox="1"/>
          <p:nvPr/>
        </p:nvSpPr>
        <p:spPr>
          <a:xfrm>
            <a:off x="4349201" y="4673907"/>
            <a:ext cx="732958" cy="276999"/>
          </a:xfrm>
          <a:prstGeom prst="rect">
            <a:avLst/>
          </a:prstGeom>
          <a:noFill/>
        </p:spPr>
        <p:txBody>
          <a:bodyPr wrap="none" rtlCol="0">
            <a:spAutoFit/>
          </a:bodyPr>
          <a:lstStyle/>
          <a:p>
            <a:r>
              <a:rPr lang="en-US" sz="1200" b="1" dirty="0">
                <a:solidFill>
                  <a:srgbClr val="C00000"/>
                </a:solidFill>
                <a:latin typeface="Arial Black" panose="020B0A04020102020204" pitchFamily="34" charset="0"/>
              </a:rPr>
              <a:t>TA pro</a:t>
            </a:r>
            <a:endParaRPr lang="en-US" sz="1200" dirty="0">
              <a:latin typeface="Arial Black" panose="020B0A04020102020204" pitchFamily="34" charset="0"/>
            </a:endParaRPr>
          </a:p>
        </p:txBody>
      </p:sp>
      <p:pic>
        <p:nvPicPr>
          <p:cNvPr id="22" name="Picture 40" descr="DLC Pro Digital Laser Controller | TOPTICA Photonics Inc. | Feb 2014 |  Photonics Spectra">
            <a:extLst>
              <a:ext uri="{FF2B5EF4-FFF2-40B4-BE49-F238E27FC236}">
                <a16:creationId xmlns:a16="http://schemas.microsoft.com/office/drawing/2014/main" id="{49525055-F2DA-45D0-8CDE-3857D6AEAD1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20" t="2452" r="1150" b="1826"/>
          <a:stretch/>
        </p:blipFill>
        <p:spPr bwMode="auto">
          <a:xfrm>
            <a:off x="7571866" y="3867894"/>
            <a:ext cx="1299024" cy="7920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2D924097-4211-45FB-B664-97970728CFE3}"/>
              </a:ext>
            </a:extLst>
          </p:cNvPr>
          <p:cNvGrpSpPr>
            <a:grpSpLocks noChangeAspect="1"/>
          </p:cNvGrpSpPr>
          <p:nvPr/>
        </p:nvGrpSpPr>
        <p:grpSpPr>
          <a:xfrm>
            <a:off x="5682054" y="3867893"/>
            <a:ext cx="1699107" cy="821799"/>
            <a:chOff x="1187624" y="1131590"/>
            <a:chExt cx="5809947" cy="2810070"/>
          </a:xfrm>
        </p:grpSpPr>
        <p:pic>
          <p:nvPicPr>
            <p:cNvPr id="24" name="Picture 23">
              <a:extLst>
                <a:ext uri="{FF2B5EF4-FFF2-40B4-BE49-F238E27FC236}">
                  <a16:creationId xmlns:a16="http://schemas.microsoft.com/office/drawing/2014/main" id="{999C5D2D-579F-4A44-B939-9CF7358435B5}"/>
                </a:ext>
              </a:extLst>
            </p:cNvPr>
            <p:cNvPicPr>
              <a:picLocks noChangeAspect="1"/>
            </p:cNvPicPr>
            <p:nvPr/>
          </p:nvPicPr>
          <p:blipFill>
            <a:blip r:embed="rId7"/>
            <a:stretch>
              <a:fillRect/>
            </a:stretch>
          </p:blipFill>
          <p:spPr>
            <a:xfrm>
              <a:off x="1187624" y="1131590"/>
              <a:ext cx="4247153" cy="2810070"/>
            </a:xfrm>
            <a:prstGeom prst="rect">
              <a:avLst/>
            </a:prstGeom>
          </p:spPr>
        </p:pic>
        <p:pic>
          <p:nvPicPr>
            <p:cNvPr id="25" name="Picture 14">
              <a:extLst>
                <a:ext uri="{FF2B5EF4-FFF2-40B4-BE49-F238E27FC236}">
                  <a16:creationId xmlns:a16="http://schemas.microsoft.com/office/drawing/2014/main" id="{FC8E0E77-79CE-483E-87CD-8B4E001ED94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738" t="2123" r="29525"/>
            <a:stretch/>
          </p:blipFill>
          <p:spPr bwMode="auto">
            <a:xfrm>
              <a:off x="4860032" y="2317436"/>
              <a:ext cx="2137539" cy="1462049"/>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16">
            <a:extLst>
              <a:ext uri="{FF2B5EF4-FFF2-40B4-BE49-F238E27FC236}">
                <a16:creationId xmlns:a16="http://schemas.microsoft.com/office/drawing/2014/main" id="{E458C4C9-3FA7-4997-A63B-CB768A07845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4013" r="23225"/>
          <a:stretch/>
        </p:blipFill>
        <p:spPr bwMode="auto">
          <a:xfrm>
            <a:off x="4067944" y="3893278"/>
            <a:ext cx="1354895" cy="7489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Chart, histogram&#10;&#10;Description automatically generated">
            <a:extLst>
              <a:ext uri="{FF2B5EF4-FFF2-40B4-BE49-F238E27FC236}">
                <a16:creationId xmlns:a16="http://schemas.microsoft.com/office/drawing/2014/main" id="{FC24D5F4-EE3B-48AE-9B00-7DB287399605}"/>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4665557" y="743913"/>
            <a:ext cx="4517136" cy="2715768"/>
          </a:xfrm>
          <a:prstGeom prst="rect">
            <a:avLst/>
          </a:prstGeom>
        </p:spPr>
      </p:pic>
    </p:spTree>
    <p:extLst>
      <p:ext uri="{BB962C8B-B14F-4D97-AF65-F5344CB8AC3E}">
        <p14:creationId xmlns:p14="http://schemas.microsoft.com/office/powerpoint/2010/main" val="879838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Chart, histogram&#10;&#10;Description automatically generated">
            <a:extLst>
              <a:ext uri="{FF2B5EF4-FFF2-40B4-BE49-F238E27FC236}">
                <a16:creationId xmlns:a16="http://schemas.microsoft.com/office/drawing/2014/main" id="{A2DA599F-079D-49FB-AD3D-7D665A438F67}"/>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675918" y="732880"/>
            <a:ext cx="4517136" cy="2715768"/>
          </a:xfrm>
          <a:prstGeom prst="rect">
            <a:avLst/>
          </a:prstGeom>
        </p:spPr>
      </p:pic>
      <p:sp>
        <p:nvSpPr>
          <p:cNvPr id="9" name="Titel 9">
            <a:extLst>
              <a:ext uri="{FF2B5EF4-FFF2-40B4-BE49-F238E27FC236}">
                <a16:creationId xmlns:a16="http://schemas.microsoft.com/office/drawing/2014/main" id="{E09756C7-0CB5-4727-9878-1A0F96E6108E}"/>
              </a:ext>
            </a:extLst>
          </p:cNvPr>
          <p:cNvSpPr>
            <a:spLocks noGrp="1"/>
          </p:cNvSpPr>
          <p:nvPr>
            <p:ph type="title"/>
          </p:nvPr>
        </p:nvSpPr>
        <p:spPr>
          <a:xfrm>
            <a:off x="85725" y="0"/>
            <a:ext cx="4048125" cy="533400"/>
          </a:xfrm>
        </p:spPr>
        <p:txBody>
          <a:bodyPr/>
          <a:lstStyle/>
          <a:p>
            <a:pPr fontAlgn="auto">
              <a:spcAft>
                <a:spcPts val="0"/>
              </a:spcAft>
            </a:pPr>
            <a:r>
              <a:rPr lang="de-DE" dirty="0"/>
              <a:t>Innovating since 1998: CTL</a:t>
            </a:r>
          </a:p>
        </p:txBody>
      </p:sp>
      <p:pic>
        <p:nvPicPr>
          <p:cNvPr id="15" name="Picture 16">
            <a:extLst>
              <a:ext uri="{FF2B5EF4-FFF2-40B4-BE49-F238E27FC236}">
                <a16:creationId xmlns:a16="http://schemas.microsoft.com/office/drawing/2014/main" id="{C2C3842C-FB48-4D2F-9FC8-19B9C585EA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013" r="23225"/>
          <a:stretch/>
        </p:blipFill>
        <p:spPr bwMode="auto">
          <a:xfrm>
            <a:off x="444253" y="658330"/>
            <a:ext cx="3331067" cy="18414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6085043-B6F3-4DC0-834B-CCB5E677BBFA}"/>
              </a:ext>
            </a:extLst>
          </p:cNvPr>
          <p:cNvSpPr txBox="1"/>
          <p:nvPr/>
        </p:nvSpPr>
        <p:spPr>
          <a:xfrm>
            <a:off x="2170094" y="1788244"/>
            <a:ext cx="1659109" cy="523220"/>
          </a:xfrm>
          <a:prstGeom prst="rect">
            <a:avLst/>
          </a:prstGeom>
          <a:noFill/>
        </p:spPr>
        <p:txBody>
          <a:bodyPr wrap="none" rtlCol="0">
            <a:spAutoFit/>
          </a:bodyPr>
          <a:lstStyle/>
          <a:p>
            <a:r>
              <a:rPr lang="en-US" sz="1400" b="1" dirty="0">
                <a:solidFill>
                  <a:srgbClr val="C00000"/>
                </a:solidFill>
                <a:latin typeface="Arial Black" panose="020B0A04020102020204" pitchFamily="34" charset="0"/>
              </a:rPr>
              <a:t>CTL</a:t>
            </a:r>
          </a:p>
          <a:p>
            <a:r>
              <a:rPr lang="en-US" sz="1400" dirty="0">
                <a:latin typeface="Arial Black" panose="020B0A04020102020204" pitchFamily="34" charset="0"/>
              </a:rPr>
              <a:t>Wide tunability</a:t>
            </a:r>
          </a:p>
        </p:txBody>
      </p:sp>
      <p:pic>
        <p:nvPicPr>
          <p:cNvPr id="17" name="Picture 16">
            <a:extLst>
              <a:ext uri="{FF2B5EF4-FFF2-40B4-BE49-F238E27FC236}">
                <a16:creationId xmlns:a16="http://schemas.microsoft.com/office/drawing/2014/main" id="{A3D27B48-5C5D-4B75-A5B2-FE9FAEA7ED68}"/>
              </a:ext>
            </a:extLst>
          </p:cNvPr>
          <p:cNvPicPr>
            <a:picLocks noChangeAspect="1"/>
          </p:cNvPicPr>
          <p:nvPr/>
        </p:nvPicPr>
        <p:blipFill>
          <a:blip r:embed="rId5"/>
          <a:stretch>
            <a:fillRect/>
          </a:stretch>
        </p:blipFill>
        <p:spPr>
          <a:xfrm>
            <a:off x="702562" y="2580021"/>
            <a:ext cx="854802" cy="790108"/>
          </a:xfrm>
          <a:prstGeom prst="rect">
            <a:avLst/>
          </a:prstGeom>
        </p:spPr>
      </p:pic>
      <p:pic>
        <p:nvPicPr>
          <p:cNvPr id="18" name="Picture 42" descr="Photonic Crystals for Wiring Up Quantum Devices | Optics &amp; Photonics News">
            <a:extLst>
              <a:ext uri="{FF2B5EF4-FFF2-40B4-BE49-F238E27FC236}">
                <a16:creationId xmlns:a16="http://schemas.microsoft.com/office/drawing/2014/main" id="{23063B46-33C3-49D0-8DCF-9A6899F463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9553" y="2571750"/>
            <a:ext cx="898195" cy="81654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C64C869-10E8-43F0-B897-1858E16CC0F0}"/>
              </a:ext>
            </a:extLst>
          </p:cNvPr>
          <p:cNvPicPr>
            <a:picLocks noChangeAspect="1"/>
          </p:cNvPicPr>
          <p:nvPr/>
        </p:nvPicPr>
        <p:blipFill>
          <a:blip r:embed="rId7"/>
          <a:stretch>
            <a:fillRect/>
          </a:stretch>
        </p:blipFill>
        <p:spPr>
          <a:xfrm>
            <a:off x="3099937" y="2556891"/>
            <a:ext cx="823991" cy="813238"/>
          </a:xfrm>
          <a:prstGeom prst="rect">
            <a:avLst/>
          </a:prstGeom>
        </p:spPr>
      </p:pic>
      <p:sp>
        <p:nvSpPr>
          <p:cNvPr id="21" name="TextBox 20">
            <a:extLst>
              <a:ext uri="{FF2B5EF4-FFF2-40B4-BE49-F238E27FC236}">
                <a16:creationId xmlns:a16="http://schemas.microsoft.com/office/drawing/2014/main" id="{27433ED2-EDDF-44E9-BE5F-B7887500189E}"/>
              </a:ext>
            </a:extLst>
          </p:cNvPr>
          <p:cNvSpPr txBox="1"/>
          <p:nvPr/>
        </p:nvSpPr>
        <p:spPr>
          <a:xfrm>
            <a:off x="668479" y="3391907"/>
            <a:ext cx="998554" cy="215444"/>
          </a:xfrm>
          <a:prstGeom prst="rect">
            <a:avLst/>
          </a:prstGeom>
          <a:noFill/>
        </p:spPr>
        <p:txBody>
          <a:bodyPr wrap="square">
            <a:spAutoFit/>
          </a:bodyPr>
          <a:lstStyle/>
          <a:p>
            <a:r>
              <a:rPr lang="en-US" sz="800" b="1" i="0" u="none" strike="noStrike" baseline="0" dirty="0" err="1">
                <a:latin typeface="HelveticaNeueLT-Bold"/>
              </a:rPr>
              <a:t>Microresonators</a:t>
            </a:r>
            <a:endParaRPr lang="en-US" sz="800" dirty="0"/>
          </a:p>
        </p:txBody>
      </p:sp>
      <p:sp>
        <p:nvSpPr>
          <p:cNvPr id="22" name="TextBox 21">
            <a:extLst>
              <a:ext uri="{FF2B5EF4-FFF2-40B4-BE49-F238E27FC236}">
                <a16:creationId xmlns:a16="http://schemas.microsoft.com/office/drawing/2014/main" id="{1BD29AE9-FBE6-4ECA-A35F-CEA8A9B5B694}"/>
              </a:ext>
            </a:extLst>
          </p:cNvPr>
          <p:cNvSpPr txBox="1"/>
          <p:nvPr/>
        </p:nvSpPr>
        <p:spPr>
          <a:xfrm>
            <a:off x="1832127" y="3384949"/>
            <a:ext cx="1136046" cy="215444"/>
          </a:xfrm>
          <a:prstGeom prst="rect">
            <a:avLst/>
          </a:prstGeom>
          <a:noFill/>
        </p:spPr>
        <p:txBody>
          <a:bodyPr wrap="square">
            <a:spAutoFit/>
          </a:bodyPr>
          <a:lstStyle/>
          <a:p>
            <a:r>
              <a:rPr lang="en-US" sz="800" b="1" i="0" u="none" strike="noStrike" baseline="0" dirty="0">
                <a:latin typeface="HelveticaNeueLT-Bold"/>
              </a:rPr>
              <a:t>Photonic crystals</a:t>
            </a:r>
            <a:endParaRPr lang="en-US" sz="800" dirty="0"/>
          </a:p>
        </p:txBody>
      </p:sp>
      <p:sp>
        <p:nvSpPr>
          <p:cNvPr id="23" name="TextBox 22">
            <a:extLst>
              <a:ext uri="{FF2B5EF4-FFF2-40B4-BE49-F238E27FC236}">
                <a16:creationId xmlns:a16="http://schemas.microsoft.com/office/drawing/2014/main" id="{875F2CDB-5465-4969-952F-ED3952714994}"/>
              </a:ext>
            </a:extLst>
          </p:cNvPr>
          <p:cNvSpPr txBox="1"/>
          <p:nvPr/>
        </p:nvSpPr>
        <p:spPr>
          <a:xfrm>
            <a:off x="3075533" y="3389650"/>
            <a:ext cx="998554" cy="215444"/>
          </a:xfrm>
          <a:prstGeom prst="rect">
            <a:avLst/>
          </a:prstGeom>
          <a:noFill/>
        </p:spPr>
        <p:txBody>
          <a:bodyPr wrap="square">
            <a:spAutoFit/>
          </a:bodyPr>
          <a:lstStyle/>
          <a:p>
            <a:r>
              <a:rPr lang="en-US" sz="800" b="1" i="0" u="none" strike="noStrike" baseline="0" dirty="0">
                <a:latin typeface="HelveticaNeueLT-Bold"/>
              </a:rPr>
              <a:t>Quantum dots</a:t>
            </a:r>
            <a:endParaRPr lang="en-US" sz="800" dirty="0"/>
          </a:p>
        </p:txBody>
      </p:sp>
      <p:sp>
        <p:nvSpPr>
          <p:cNvPr id="27" name="TextBox 26">
            <a:extLst>
              <a:ext uri="{FF2B5EF4-FFF2-40B4-BE49-F238E27FC236}">
                <a16:creationId xmlns:a16="http://schemas.microsoft.com/office/drawing/2014/main" id="{A8C662FF-A6AC-4B52-88D7-FA0E3D7E4998}"/>
              </a:ext>
            </a:extLst>
          </p:cNvPr>
          <p:cNvSpPr txBox="1"/>
          <p:nvPr/>
        </p:nvSpPr>
        <p:spPr>
          <a:xfrm>
            <a:off x="1967880" y="4676241"/>
            <a:ext cx="1956048" cy="276999"/>
          </a:xfrm>
          <a:prstGeom prst="rect">
            <a:avLst/>
          </a:prstGeom>
          <a:noFill/>
        </p:spPr>
        <p:txBody>
          <a:bodyPr wrap="none" rtlCol="0">
            <a:spAutoFit/>
          </a:bodyPr>
          <a:lstStyle/>
          <a:p>
            <a:r>
              <a:rPr lang="en-US" sz="1200" b="1" dirty="0">
                <a:solidFill>
                  <a:srgbClr val="C00000"/>
                </a:solidFill>
                <a:latin typeface="Arial Black" panose="020B0A04020102020204" pitchFamily="34" charset="0"/>
              </a:rPr>
              <a:t>TA SHG/FHG/SUV pro</a:t>
            </a:r>
            <a:endParaRPr lang="en-US" sz="1200" dirty="0">
              <a:latin typeface="Arial Black" panose="020B0A04020102020204" pitchFamily="34" charset="0"/>
            </a:endParaRPr>
          </a:p>
        </p:txBody>
      </p:sp>
      <p:sp>
        <p:nvSpPr>
          <p:cNvPr id="28" name="TextBox 27">
            <a:extLst>
              <a:ext uri="{FF2B5EF4-FFF2-40B4-BE49-F238E27FC236}">
                <a16:creationId xmlns:a16="http://schemas.microsoft.com/office/drawing/2014/main" id="{00FE4F5A-4D33-4F50-AE6E-781D9A9BA978}"/>
              </a:ext>
            </a:extLst>
          </p:cNvPr>
          <p:cNvSpPr txBox="1"/>
          <p:nvPr/>
        </p:nvSpPr>
        <p:spPr>
          <a:xfrm>
            <a:off x="7797046" y="4671015"/>
            <a:ext cx="735394" cy="276999"/>
          </a:xfrm>
          <a:prstGeom prst="rect">
            <a:avLst/>
          </a:prstGeom>
          <a:noFill/>
        </p:spPr>
        <p:txBody>
          <a:bodyPr wrap="none" rtlCol="0">
            <a:spAutoFit/>
          </a:bodyPr>
          <a:lstStyle/>
          <a:p>
            <a:r>
              <a:rPr lang="en-US" sz="1200" b="1" dirty="0">
                <a:solidFill>
                  <a:srgbClr val="C00000"/>
                </a:solidFill>
                <a:latin typeface="Arial Black" panose="020B0A04020102020204" pitchFamily="34" charset="0"/>
              </a:rPr>
              <a:t>DL pro</a:t>
            </a:r>
            <a:endParaRPr lang="en-US" sz="1200" dirty="0">
              <a:latin typeface="Arial Black" panose="020B0A04020102020204" pitchFamily="34" charset="0"/>
            </a:endParaRPr>
          </a:p>
        </p:txBody>
      </p:sp>
      <p:sp>
        <p:nvSpPr>
          <p:cNvPr id="29" name="TextBox 28">
            <a:extLst>
              <a:ext uri="{FF2B5EF4-FFF2-40B4-BE49-F238E27FC236}">
                <a16:creationId xmlns:a16="http://schemas.microsoft.com/office/drawing/2014/main" id="{CE904118-BAE4-4ED8-A91C-EF265C918D7A}"/>
              </a:ext>
            </a:extLst>
          </p:cNvPr>
          <p:cNvSpPr txBox="1"/>
          <p:nvPr/>
        </p:nvSpPr>
        <p:spPr>
          <a:xfrm>
            <a:off x="6012160" y="4668439"/>
            <a:ext cx="855619" cy="276999"/>
          </a:xfrm>
          <a:prstGeom prst="rect">
            <a:avLst/>
          </a:prstGeom>
          <a:noFill/>
        </p:spPr>
        <p:txBody>
          <a:bodyPr wrap="none" rtlCol="0">
            <a:spAutoFit/>
          </a:bodyPr>
          <a:lstStyle/>
          <a:p>
            <a:r>
              <a:rPr lang="en-US" sz="1200" b="1" dirty="0">
                <a:solidFill>
                  <a:srgbClr val="C00000"/>
                </a:solidFill>
                <a:latin typeface="Arial Black" panose="020B0A04020102020204" pitchFamily="34" charset="0"/>
              </a:rPr>
              <a:t>DFB pro</a:t>
            </a:r>
            <a:endParaRPr lang="en-US" sz="1200" dirty="0">
              <a:latin typeface="Arial Black" panose="020B0A04020102020204" pitchFamily="34" charset="0"/>
            </a:endParaRPr>
          </a:p>
        </p:txBody>
      </p:sp>
      <p:sp>
        <p:nvSpPr>
          <p:cNvPr id="30" name="TextBox 29">
            <a:extLst>
              <a:ext uri="{FF2B5EF4-FFF2-40B4-BE49-F238E27FC236}">
                <a16:creationId xmlns:a16="http://schemas.microsoft.com/office/drawing/2014/main" id="{49901639-DBF5-4875-B242-712FFC7D54AF}"/>
              </a:ext>
            </a:extLst>
          </p:cNvPr>
          <p:cNvSpPr txBox="1"/>
          <p:nvPr/>
        </p:nvSpPr>
        <p:spPr>
          <a:xfrm>
            <a:off x="4349201" y="4673907"/>
            <a:ext cx="732958" cy="276999"/>
          </a:xfrm>
          <a:prstGeom prst="rect">
            <a:avLst/>
          </a:prstGeom>
          <a:noFill/>
        </p:spPr>
        <p:txBody>
          <a:bodyPr wrap="none" rtlCol="0">
            <a:spAutoFit/>
          </a:bodyPr>
          <a:lstStyle/>
          <a:p>
            <a:r>
              <a:rPr lang="en-US" sz="1200" b="1" dirty="0">
                <a:solidFill>
                  <a:srgbClr val="C00000"/>
                </a:solidFill>
                <a:latin typeface="Arial Black" panose="020B0A04020102020204" pitchFamily="34" charset="0"/>
              </a:rPr>
              <a:t>TA pro</a:t>
            </a:r>
            <a:endParaRPr lang="en-US" sz="1200" dirty="0">
              <a:latin typeface="Arial Black" panose="020B0A04020102020204" pitchFamily="34" charset="0"/>
            </a:endParaRPr>
          </a:p>
        </p:txBody>
      </p:sp>
      <p:pic>
        <p:nvPicPr>
          <p:cNvPr id="31" name="Picture 40" descr="DLC Pro Digital Laser Controller | TOPTICA Photonics Inc. | Feb 2014 |  Photonics Spectra">
            <a:extLst>
              <a:ext uri="{FF2B5EF4-FFF2-40B4-BE49-F238E27FC236}">
                <a16:creationId xmlns:a16="http://schemas.microsoft.com/office/drawing/2014/main" id="{F909D46E-3AA1-495C-9F0F-3901F416BD6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20" t="2452" r="1150" b="1826"/>
          <a:stretch/>
        </p:blipFill>
        <p:spPr bwMode="auto">
          <a:xfrm>
            <a:off x="7571866" y="3867894"/>
            <a:ext cx="1299024" cy="792088"/>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D5594A3C-F55E-45AB-B173-116BE9970795}"/>
              </a:ext>
            </a:extLst>
          </p:cNvPr>
          <p:cNvGrpSpPr>
            <a:grpSpLocks noChangeAspect="1"/>
          </p:cNvGrpSpPr>
          <p:nvPr/>
        </p:nvGrpSpPr>
        <p:grpSpPr>
          <a:xfrm>
            <a:off x="5682054" y="3867893"/>
            <a:ext cx="1699107" cy="821799"/>
            <a:chOff x="1187624" y="1131590"/>
            <a:chExt cx="5809947" cy="2810070"/>
          </a:xfrm>
        </p:grpSpPr>
        <p:pic>
          <p:nvPicPr>
            <p:cNvPr id="33" name="Picture 32">
              <a:extLst>
                <a:ext uri="{FF2B5EF4-FFF2-40B4-BE49-F238E27FC236}">
                  <a16:creationId xmlns:a16="http://schemas.microsoft.com/office/drawing/2014/main" id="{CB4849FA-F57B-44D7-B86A-7425354F9DD0}"/>
                </a:ext>
              </a:extLst>
            </p:cNvPr>
            <p:cNvPicPr>
              <a:picLocks noChangeAspect="1"/>
            </p:cNvPicPr>
            <p:nvPr/>
          </p:nvPicPr>
          <p:blipFill>
            <a:blip r:embed="rId9"/>
            <a:stretch>
              <a:fillRect/>
            </a:stretch>
          </p:blipFill>
          <p:spPr>
            <a:xfrm>
              <a:off x="1187624" y="1131590"/>
              <a:ext cx="4247153" cy="2810070"/>
            </a:xfrm>
            <a:prstGeom prst="rect">
              <a:avLst/>
            </a:prstGeom>
          </p:spPr>
        </p:pic>
        <p:pic>
          <p:nvPicPr>
            <p:cNvPr id="34" name="Picture 14">
              <a:extLst>
                <a:ext uri="{FF2B5EF4-FFF2-40B4-BE49-F238E27FC236}">
                  <a16:creationId xmlns:a16="http://schemas.microsoft.com/office/drawing/2014/main" id="{2E78D412-918B-4B7E-9E6A-870E22C8EC5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8738" t="2123" r="29525"/>
            <a:stretch/>
          </p:blipFill>
          <p:spPr bwMode="auto">
            <a:xfrm>
              <a:off x="4860032" y="2317436"/>
              <a:ext cx="2137539" cy="1462049"/>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6">
            <a:extLst>
              <a:ext uri="{FF2B5EF4-FFF2-40B4-BE49-F238E27FC236}">
                <a16:creationId xmlns:a16="http://schemas.microsoft.com/office/drawing/2014/main" id="{9E53AE43-1DFD-4134-B37F-28138C091A9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4013" r="23225"/>
          <a:stretch/>
        </p:blipFill>
        <p:spPr bwMode="auto">
          <a:xfrm>
            <a:off x="4067944" y="3893278"/>
            <a:ext cx="1354895" cy="74898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E890A4CB-AF5F-4927-AF5B-C41F380F5AD6}"/>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7713" r="16926"/>
          <a:stretch/>
        </p:blipFill>
        <p:spPr bwMode="auto">
          <a:xfrm>
            <a:off x="2232569" y="3893278"/>
            <a:ext cx="1588435" cy="708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434229"/>
      </p:ext>
    </p:extLst>
  </p:cSld>
  <p:clrMapOvr>
    <a:masterClrMapping/>
  </p:clrMapOvr>
</p:sld>
</file>

<file path=ppt/theme/theme1.xml><?xml version="1.0" encoding="utf-8"?>
<a:theme xmlns:a="http://schemas.openxmlformats.org/drawingml/2006/main" name="Titel Variante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el Variante 2">
  <a:themeElements>
    <a:clrScheme name="TOPTICA">
      <a:dk1>
        <a:sysClr val="windowText" lastClr="000000"/>
      </a:dk1>
      <a:lt1>
        <a:sysClr val="window" lastClr="FFFFFF"/>
      </a:lt1>
      <a:dk2>
        <a:srgbClr val="575756"/>
      </a:dk2>
      <a:lt2>
        <a:srgbClr val="E2E1E1"/>
      </a:lt2>
      <a:accent1>
        <a:srgbClr val="E4003A"/>
      </a:accent1>
      <a:accent2>
        <a:srgbClr val="0069B4"/>
      </a:accent2>
      <a:accent3>
        <a:srgbClr val="3FA535"/>
      </a:accent3>
      <a:accent4>
        <a:srgbClr val="F7A702"/>
      </a:accent4>
      <a:accent5>
        <a:srgbClr val="E2E1E1"/>
      </a:accent5>
      <a:accent6>
        <a:srgbClr val="575756"/>
      </a:accent6>
      <a:hlink>
        <a:srgbClr val="E4003A"/>
      </a:hlink>
      <a:folHlink>
        <a:srgbClr val="E4003A"/>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ot">
  <a:themeElements>
    <a:clrScheme name="TOPTICA">
      <a:dk1>
        <a:sysClr val="windowText" lastClr="000000"/>
      </a:dk1>
      <a:lt1>
        <a:sysClr val="window" lastClr="FFFFFF"/>
      </a:lt1>
      <a:dk2>
        <a:srgbClr val="575756"/>
      </a:dk2>
      <a:lt2>
        <a:srgbClr val="E2E1E1"/>
      </a:lt2>
      <a:accent1>
        <a:srgbClr val="E4003A"/>
      </a:accent1>
      <a:accent2>
        <a:srgbClr val="0069B4"/>
      </a:accent2>
      <a:accent3>
        <a:srgbClr val="3FA535"/>
      </a:accent3>
      <a:accent4>
        <a:srgbClr val="F7A702"/>
      </a:accent4>
      <a:accent5>
        <a:srgbClr val="E2E1E1"/>
      </a:accent5>
      <a:accent6>
        <a:srgbClr val="575756"/>
      </a:accent6>
      <a:hlink>
        <a:srgbClr val="E4003A"/>
      </a:hlink>
      <a:folHlink>
        <a:srgbClr val="E4003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u">
  <a:themeElements>
    <a:clrScheme name="TOPTICA">
      <a:dk1>
        <a:sysClr val="windowText" lastClr="000000"/>
      </a:dk1>
      <a:lt1>
        <a:sysClr val="window" lastClr="FFFFFF"/>
      </a:lt1>
      <a:dk2>
        <a:srgbClr val="575756"/>
      </a:dk2>
      <a:lt2>
        <a:srgbClr val="E2E1E1"/>
      </a:lt2>
      <a:accent1>
        <a:srgbClr val="E4003A"/>
      </a:accent1>
      <a:accent2>
        <a:srgbClr val="0069B4"/>
      </a:accent2>
      <a:accent3>
        <a:srgbClr val="3FA535"/>
      </a:accent3>
      <a:accent4>
        <a:srgbClr val="F7A702"/>
      </a:accent4>
      <a:accent5>
        <a:srgbClr val="E2E1E1"/>
      </a:accent5>
      <a:accent6>
        <a:srgbClr val="575756"/>
      </a:accent6>
      <a:hlink>
        <a:srgbClr val="E4003A"/>
      </a:hlink>
      <a:folHlink>
        <a:srgbClr val="E4003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elb">
  <a:themeElements>
    <a:clrScheme name="TOPTICA">
      <a:dk1>
        <a:sysClr val="windowText" lastClr="000000"/>
      </a:dk1>
      <a:lt1>
        <a:sysClr val="window" lastClr="FFFFFF"/>
      </a:lt1>
      <a:dk2>
        <a:srgbClr val="575756"/>
      </a:dk2>
      <a:lt2>
        <a:srgbClr val="E2E1E1"/>
      </a:lt2>
      <a:accent1>
        <a:srgbClr val="E4003A"/>
      </a:accent1>
      <a:accent2>
        <a:srgbClr val="0069B4"/>
      </a:accent2>
      <a:accent3>
        <a:srgbClr val="3FA535"/>
      </a:accent3>
      <a:accent4>
        <a:srgbClr val="F7A702"/>
      </a:accent4>
      <a:accent5>
        <a:srgbClr val="E2E1E1"/>
      </a:accent5>
      <a:accent6>
        <a:srgbClr val="575756"/>
      </a:accent6>
      <a:hlink>
        <a:srgbClr val="E4003A"/>
      </a:hlink>
      <a:folHlink>
        <a:srgbClr val="E4003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ün">
  <a:themeElements>
    <a:clrScheme name="TOPTICA">
      <a:dk1>
        <a:sysClr val="windowText" lastClr="000000"/>
      </a:dk1>
      <a:lt1>
        <a:sysClr val="window" lastClr="FFFFFF"/>
      </a:lt1>
      <a:dk2>
        <a:srgbClr val="575756"/>
      </a:dk2>
      <a:lt2>
        <a:srgbClr val="E2E1E1"/>
      </a:lt2>
      <a:accent1>
        <a:srgbClr val="E4003A"/>
      </a:accent1>
      <a:accent2>
        <a:srgbClr val="0069B4"/>
      </a:accent2>
      <a:accent3>
        <a:srgbClr val="3FA535"/>
      </a:accent3>
      <a:accent4>
        <a:srgbClr val="F7A702"/>
      </a:accent4>
      <a:accent5>
        <a:srgbClr val="E2E1E1"/>
      </a:accent5>
      <a:accent6>
        <a:srgbClr val="575756"/>
      </a:accent6>
      <a:hlink>
        <a:srgbClr val="E4003A"/>
      </a:hlink>
      <a:folHlink>
        <a:srgbClr val="E4003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Inhal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4229</TotalTime>
  <Words>1221</Words>
  <Application>Microsoft Office PowerPoint</Application>
  <PresentationFormat>On-screen Show (16:9)</PresentationFormat>
  <Paragraphs>168</Paragraphs>
  <Slides>15</Slides>
  <Notes>14</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15</vt:i4>
      </vt:variant>
    </vt:vector>
  </HeadingPairs>
  <TitlesOfParts>
    <vt:vector size="28" baseType="lpstr">
      <vt:lpstr>Arial</vt:lpstr>
      <vt:lpstr>Arial </vt:lpstr>
      <vt:lpstr>Arial Black</vt:lpstr>
      <vt:lpstr>Calibri</vt:lpstr>
      <vt:lpstr>HelveticaNeue LT 45 Lt</vt:lpstr>
      <vt:lpstr>HelveticaNeueLT-Bold</vt:lpstr>
      <vt:lpstr>Titel Variante 1</vt:lpstr>
      <vt:lpstr>Titel Variante 2</vt:lpstr>
      <vt:lpstr>Rot</vt:lpstr>
      <vt:lpstr>Blau</vt:lpstr>
      <vt:lpstr>Gelb</vt:lpstr>
      <vt:lpstr>Grün</vt:lpstr>
      <vt:lpstr>Inhalt</vt:lpstr>
      <vt:lpstr>PowerPoint Presentation</vt:lpstr>
      <vt:lpstr>TOPTICA Group: Key Figures</vt:lpstr>
      <vt:lpstr>TOPTICA Photonics: Broadest Wavelength Coverage</vt:lpstr>
      <vt:lpstr>Innovating since 1998: DL 100</vt:lpstr>
      <vt:lpstr>PowerPoint Presentation</vt:lpstr>
      <vt:lpstr>Innovating since 1998: DFB Pro</vt:lpstr>
      <vt:lpstr>Innovating since 1998:  TA pro</vt:lpstr>
      <vt:lpstr>Innovating since 1998: TA SHG/FHG pro</vt:lpstr>
      <vt:lpstr>Innovating since 1998: CTL</vt:lpstr>
      <vt:lpstr>Innovating since 1998: TOPO</vt:lpstr>
      <vt:lpstr>Frequency Combs</vt:lpstr>
      <vt:lpstr>T-RACK </vt:lpstr>
      <vt:lpstr>We continue to be an enabler for quantum</vt:lpstr>
      <vt:lpstr>We enable quantum!</vt:lpstr>
      <vt:lpstr>PowerPoint Presentation</vt:lpstr>
    </vt:vector>
  </TitlesOfParts>
  <Company>TOPTICA Photonics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lang</dc:creator>
  <cp:lastModifiedBy>Stacie Foster</cp:lastModifiedBy>
  <cp:revision>1246</cp:revision>
  <cp:lastPrinted>2018-08-29T14:27:45Z</cp:lastPrinted>
  <dcterms:created xsi:type="dcterms:W3CDTF">2010-09-08T08:40:25Z</dcterms:created>
  <dcterms:modified xsi:type="dcterms:W3CDTF">2021-05-25T19:56:49Z</dcterms:modified>
</cp:coreProperties>
</file>