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  <p:sldMasterId id="2147483744" r:id="rId2"/>
  </p:sldMasterIdLst>
  <p:notesMasterIdLst>
    <p:notesMasterId r:id="rId10"/>
  </p:notesMasterIdLst>
  <p:handoutMasterIdLst>
    <p:handoutMasterId r:id="rId11"/>
  </p:handoutMasterIdLst>
  <p:sldIdLst>
    <p:sldId id="1218" r:id="rId3"/>
    <p:sldId id="1347" r:id="rId4"/>
    <p:sldId id="1545" r:id="rId5"/>
    <p:sldId id="1352" r:id="rId6"/>
    <p:sldId id="1353" r:id="rId7"/>
    <p:sldId id="1542" r:id="rId8"/>
    <p:sldId id="1546" r:id="rId9"/>
  </p:sldIdLst>
  <p:sldSz cx="12192000" cy="6858000"/>
  <p:notesSz cx="7315200" cy="9601200"/>
  <p:custDataLst>
    <p:tags r:id="rId1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5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Lorman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7D"/>
    <a:srgbClr val="FFCC00"/>
    <a:srgbClr val="FFFFCC"/>
    <a:srgbClr val="FFCC99"/>
    <a:srgbClr val="003366"/>
    <a:srgbClr val="14407D"/>
    <a:srgbClr val="FFFFFF"/>
    <a:srgbClr val="FF9933"/>
    <a:srgbClr val="FF66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8" autoAdjust="0"/>
    <p:restoredTop sz="86364" autoAdjust="0"/>
  </p:normalViewPr>
  <p:slideViewPr>
    <p:cSldViewPr snapToGrid="0">
      <p:cViewPr varScale="1">
        <p:scale>
          <a:sx n="76" d="100"/>
          <a:sy n="76" d="100"/>
        </p:scale>
        <p:origin x="1422" y="96"/>
      </p:cViewPr>
      <p:guideLst>
        <p:guide orient="horz" pos="3720"/>
        <p:guide orient="horz" pos="2160"/>
        <p:guide pos="352"/>
        <p:guide pos="3840"/>
        <p:guide pos="7440"/>
      </p:guideLst>
    </p:cSldViewPr>
  </p:slideViewPr>
  <p:outlineViewPr>
    <p:cViewPr>
      <p:scale>
        <a:sx n="33" d="100"/>
        <a:sy n="33" d="100"/>
      </p:scale>
      <p:origin x="0" y="6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7548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32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8450" y="0"/>
            <a:ext cx="32242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1138"/>
            <a:ext cx="31432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8450" y="9101138"/>
            <a:ext cx="32242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98A401E4-DDE0-4181-8C37-444EFFC601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45E3FF44-2A9C-457C-BD39-773FBA0AE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74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F1D2A-A1CB-43D1-818E-4902A93A7C38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1525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9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76399-0F1E-47A3-B697-92B6C33A8CCA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6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Tunable Lasers from 1250nm to 1750nm</a:t>
            </a:r>
          </a:p>
          <a:p>
            <a:r>
              <a:rPr lang="en-US" dirty="0"/>
              <a:t>High power DFB lasers at 1280nm and 1550nm, &gt;400mW</a:t>
            </a:r>
          </a:p>
          <a:p>
            <a:r>
              <a:rPr lang="en-US" dirty="0"/>
              <a:t>Single spatial mode, &gt;1W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PDs with up to 100 mA photocurrent, up to 115GHz, powers up to 27 dBm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Custom laser solutions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Custom PIC solutions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Advanced micro-optic solutions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3FF44-2A9C-457C-BD39-773FBA0AE3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3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94F198-AE59-4002-A030-A1AF60C786A7}"/>
              </a:ext>
            </a:extLst>
          </p:cNvPr>
          <p:cNvGrpSpPr/>
          <p:nvPr userDrawn="1"/>
        </p:nvGrpSpPr>
        <p:grpSpPr>
          <a:xfrm>
            <a:off x="0" y="4957834"/>
            <a:ext cx="12192000" cy="1900166"/>
            <a:chOff x="6645348" y="4251010"/>
            <a:chExt cx="9144000" cy="1900166"/>
          </a:xfrm>
        </p:grpSpPr>
        <p:pic>
          <p:nvPicPr>
            <p:cNvPr id="10" name="Picture 4" descr="Image result for goleta beach clouds">
              <a:extLst>
                <a:ext uri="{FF2B5EF4-FFF2-40B4-BE49-F238E27FC236}">
                  <a16:creationId xmlns:a16="http://schemas.microsoft.com/office/drawing/2014/main" id="{2430698C-F2B0-4DA5-82A6-E0A65B9158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45348" y="4251010"/>
              <a:ext cx="9144000" cy="190016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239A5A-B385-44DF-B365-FCD491B24394}"/>
                </a:ext>
              </a:extLst>
            </p:cNvPr>
            <p:cNvSpPr/>
            <p:nvPr userDrawn="1"/>
          </p:nvSpPr>
          <p:spPr bwMode="auto">
            <a:xfrm>
              <a:off x="6645348" y="4251010"/>
              <a:ext cx="9144000" cy="1064518"/>
            </a:xfrm>
            <a:prstGeom prst="rect">
              <a:avLst/>
            </a:prstGeom>
            <a:gradFill flip="none" rotWithShape="1">
              <a:gsLst>
                <a:gs pos="22000">
                  <a:srgbClr val="FFFFFF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37635" y="1770923"/>
            <a:ext cx="11203517" cy="1982787"/>
          </a:xfrm>
        </p:spPr>
        <p:txBody>
          <a:bodyPr lIns="91440" rIns="91440" anchor="ctr"/>
          <a:lstStyle>
            <a:lvl1pPr algn="ctr">
              <a:defRPr sz="37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59986" y="3902301"/>
            <a:ext cx="9019116" cy="1249251"/>
          </a:xfrm>
        </p:spPr>
        <p:txBody>
          <a:bodyPr lIns="91440" rIns="91440" anchor="ctr"/>
          <a:lstStyle>
            <a:lvl1pPr marL="0" indent="0" algn="ctr">
              <a:buFont typeface="Wingdings" pitchFamily="2" charset="2"/>
              <a:buNone/>
              <a:defRPr sz="2200" b="0">
                <a:latin typeface="Tahoma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6064" y="5318771"/>
            <a:ext cx="11745533" cy="1474834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lang="en-US" sz="1100" b="0" dirty="0">
                <a:solidFill>
                  <a:srgbClr val="1E417D"/>
                </a:solidFill>
                <a:latin typeface="Tahoma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C7EF82-E633-4406-95F6-F4E443433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818" y="205858"/>
            <a:ext cx="2398363" cy="12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72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36541"/>
            <a:ext cx="2844800" cy="287221"/>
          </a:xfrm>
        </p:spPr>
        <p:txBody>
          <a:bodyPr/>
          <a:lstStyle>
            <a:lvl1pPr>
              <a:defRPr lang="en-US" sz="1400" b="1" kern="1200" smtClean="0">
                <a:solidFill>
                  <a:srgbClr val="1E417D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219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lf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6701" y="953038"/>
            <a:ext cx="5829300" cy="5434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Freedom Photonics LLC | info@freedomphotonics.com</a:t>
            </a:r>
            <a:endParaRPr lang="de-D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lang="en-US" sz="1400" b="1" kern="1200" smtClean="0">
                <a:solidFill>
                  <a:srgbClr val="1E417D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ABAF7D8B-164C-413D-9125-DB6C49541EC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77833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6701" y="1047750"/>
            <a:ext cx="5829300" cy="507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Freedom Photonics LLC | info@freedomphotonics.com</a:t>
            </a:r>
            <a:endParaRPr lang="de-D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lang="en-US" sz="1400" b="1" kern="1200" smtClean="0">
                <a:solidFill>
                  <a:srgbClr val="1E417D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866B6CC-63F0-4E9A-8184-071C09BCF0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0584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37635" y="316197"/>
            <a:ext cx="11203517" cy="1462728"/>
          </a:xfrm>
        </p:spPr>
        <p:txBody>
          <a:bodyPr lIns="91440" rIns="91440" anchor="ctr"/>
          <a:lstStyle>
            <a:lvl1pPr algn="ctr">
              <a:defRPr sz="37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59986" y="2256381"/>
            <a:ext cx="9019116" cy="1249251"/>
          </a:xfrm>
        </p:spPr>
        <p:txBody>
          <a:bodyPr lIns="91440" rIns="91440" anchor="ctr"/>
          <a:lstStyle>
            <a:lvl1pPr marL="0" indent="0" algn="ctr">
              <a:buFont typeface="Wingdings" pitchFamily="2" charset="2"/>
              <a:buNone/>
              <a:defRPr sz="2200" b="0">
                <a:latin typeface="Tahoma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6064" y="5318771"/>
            <a:ext cx="11745533" cy="1474834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lang="en-US" sz="1100" b="0" dirty="0">
                <a:solidFill>
                  <a:srgbClr val="1E417D"/>
                </a:solidFill>
                <a:latin typeface="Tahoma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579856F-76B3-422A-B368-E5CDE7D2F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0"/>
            <a:ext cx="1219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74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36543"/>
            <a:ext cx="2844800" cy="287221"/>
          </a:xfrm>
        </p:spPr>
        <p:txBody>
          <a:bodyPr/>
          <a:lstStyle>
            <a:lvl1pPr>
              <a:defRPr lang="en-US" sz="1400" b="1" kern="1200" smtClean="0">
                <a:solidFill>
                  <a:srgbClr val="1E417D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751" y="965916"/>
            <a:ext cx="11676845" cy="5409126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776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F29D-9A1F-4E55-8687-0CEC79B4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D048D-5233-4D27-8359-C7AF6E262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5BA83-7071-4681-93D4-947192F6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82ED0B-7FF6-444C-ACA4-6FEBBB4424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400" y="995364"/>
            <a:ext cx="5816600" cy="5292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B7F32A-73B0-4C23-A93E-ABB2972DD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168" y="995363"/>
            <a:ext cx="5541433" cy="26493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CB2B768-3CFA-4210-99D2-679736468F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1166" y="3638103"/>
            <a:ext cx="5541433" cy="26493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74074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36541"/>
            <a:ext cx="2844800" cy="287221"/>
          </a:xfrm>
        </p:spPr>
        <p:txBody>
          <a:bodyPr/>
          <a:lstStyle>
            <a:lvl1pPr>
              <a:defRPr lang="en-US" sz="1400" b="1" kern="1200" smtClean="0">
                <a:solidFill>
                  <a:srgbClr val="1E417D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149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94F198-AE59-4002-A030-A1AF60C786A7}"/>
              </a:ext>
            </a:extLst>
          </p:cNvPr>
          <p:cNvGrpSpPr/>
          <p:nvPr userDrawn="1"/>
        </p:nvGrpSpPr>
        <p:grpSpPr>
          <a:xfrm>
            <a:off x="0" y="4957834"/>
            <a:ext cx="12192000" cy="1900166"/>
            <a:chOff x="6645348" y="4251010"/>
            <a:chExt cx="9144000" cy="1900166"/>
          </a:xfrm>
        </p:grpSpPr>
        <p:pic>
          <p:nvPicPr>
            <p:cNvPr id="10" name="Picture 4" descr="Image result for goleta beach clouds">
              <a:extLst>
                <a:ext uri="{FF2B5EF4-FFF2-40B4-BE49-F238E27FC236}">
                  <a16:creationId xmlns:a16="http://schemas.microsoft.com/office/drawing/2014/main" id="{2430698C-F2B0-4DA5-82A6-E0A65B9158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45348" y="4251010"/>
              <a:ext cx="9144000" cy="1900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239A5A-B385-44DF-B365-FCD491B24394}"/>
                </a:ext>
              </a:extLst>
            </p:cNvPr>
            <p:cNvSpPr/>
            <p:nvPr userDrawn="1"/>
          </p:nvSpPr>
          <p:spPr bwMode="auto">
            <a:xfrm>
              <a:off x="6645348" y="4251010"/>
              <a:ext cx="9144000" cy="1064518"/>
            </a:xfrm>
            <a:prstGeom prst="rect">
              <a:avLst/>
            </a:prstGeom>
            <a:gradFill flip="none" rotWithShape="1">
              <a:gsLst>
                <a:gs pos="22000">
                  <a:srgbClr val="FFFFFF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37635" y="1770923"/>
            <a:ext cx="11203517" cy="1982787"/>
          </a:xfrm>
        </p:spPr>
        <p:txBody>
          <a:bodyPr lIns="91440" rIns="91440" anchor="ctr"/>
          <a:lstStyle>
            <a:lvl1pPr algn="ctr">
              <a:defRPr sz="37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59986" y="3902301"/>
            <a:ext cx="9019116" cy="1249251"/>
          </a:xfrm>
        </p:spPr>
        <p:txBody>
          <a:bodyPr lIns="91440" rIns="91440" anchor="ctr"/>
          <a:lstStyle>
            <a:lvl1pPr marL="0" indent="0" algn="ctr">
              <a:buFont typeface="Wingdings" pitchFamily="2" charset="2"/>
              <a:buNone/>
              <a:defRPr sz="2200" b="0">
                <a:latin typeface="Tahoma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6064" y="5318771"/>
            <a:ext cx="11745533" cy="1474834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lang="en-US" sz="1100" b="0" dirty="0">
                <a:solidFill>
                  <a:srgbClr val="1E417D"/>
                </a:solidFill>
                <a:latin typeface="Tahoma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C7EF82-E633-4406-95F6-F4E443433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818" y="205858"/>
            <a:ext cx="2398363" cy="12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141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36543"/>
            <a:ext cx="2844800" cy="287221"/>
          </a:xfrm>
        </p:spPr>
        <p:txBody>
          <a:bodyPr/>
          <a:lstStyle>
            <a:lvl1pPr>
              <a:defRPr lang="en-US" sz="1400" b="1" kern="1200" smtClean="0">
                <a:solidFill>
                  <a:srgbClr val="1E417D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751" y="965916"/>
            <a:ext cx="11676845" cy="5409126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3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F29D-9A1F-4E55-8687-0CEC79B4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D048D-5233-4D27-8359-C7AF6E262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5BA83-7071-4681-93D4-947192F6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82ED0B-7FF6-444C-ACA4-6FEBBB4424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400" y="995364"/>
            <a:ext cx="5816600" cy="5292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B7F32A-73B0-4C23-A93E-ABB2972DD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168" y="995363"/>
            <a:ext cx="5541433" cy="26493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CB2B768-3CFA-4210-99D2-679736468F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1166" y="3638103"/>
            <a:ext cx="5541433" cy="26493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29594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43254"/>
            <a:ext cx="2844800" cy="287221"/>
          </a:xfrm>
        </p:spPr>
        <p:txBody>
          <a:bodyPr/>
          <a:lstStyle>
            <a:lvl1pPr>
              <a:defRPr lang="en-US" sz="1400" b="1" kern="1200" smtClean="0">
                <a:solidFill>
                  <a:srgbClr val="1E417D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2746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96" y="57151"/>
            <a:ext cx="10268849" cy="7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923" y="978797"/>
            <a:ext cx="11659672" cy="53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53904" y="6533833"/>
            <a:ext cx="2844800" cy="28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4307" y="6471390"/>
            <a:ext cx="12177695" cy="45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1440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" y="866933"/>
            <a:ext cx="12177695" cy="45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1440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0390" y="6483353"/>
            <a:ext cx="773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/>
              <a:t>Freedom Photonics LLC | info@freedomphotonics.com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BBBE8-1B1C-4B5B-8B39-CC1E2B0753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939" y="69424"/>
            <a:ext cx="1293765" cy="6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9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2" r:id="rId3"/>
    <p:sldLayoutId id="2147483743" r:id="rId4"/>
    <p:sldLayoutId id="2147483738" r:id="rId5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E41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1E417D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rgbClr val="1E417D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"/>
        <a:defRPr sz="1600" b="1">
          <a:solidFill>
            <a:srgbClr val="1E417D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 sz="1600" b="1">
          <a:solidFill>
            <a:srgbClr val="1E417D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96" y="57151"/>
            <a:ext cx="10268849" cy="7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923" y="978797"/>
            <a:ext cx="11659672" cy="53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53904" y="6533833"/>
            <a:ext cx="2844800" cy="28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4307" y="6471390"/>
            <a:ext cx="12177695" cy="45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1440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" y="866933"/>
            <a:ext cx="12177695" cy="45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1440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0390" y="6483353"/>
            <a:ext cx="773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/>
              <a:t>Freedom Photonics LLC | info@freedomphotonics.com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BBBE8-1B1C-4B5B-8B39-CC1E2B0753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939" y="69424"/>
            <a:ext cx="1293765" cy="6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E41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1E417D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rgbClr val="1E417D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"/>
        <a:defRPr sz="1600" b="1">
          <a:solidFill>
            <a:srgbClr val="1E417D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 sz="1600" b="1">
          <a:solidFill>
            <a:srgbClr val="1E417D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537634" y="1880318"/>
            <a:ext cx="11203517" cy="1439205"/>
          </a:xfrm>
        </p:spPr>
        <p:txBody>
          <a:bodyPr/>
          <a:lstStyle/>
          <a:p>
            <a:r>
              <a:rPr lang="en-US" sz="4000" dirty="0"/>
              <a:t>Laser Technology &amp; Capabilities</a:t>
            </a:r>
            <a:br>
              <a:rPr lang="en-US" sz="4000" dirty="0"/>
            </a:br>
            <a:r>
              <a:rPr lang="en-US" sz="4000" dirty="0"/>
              <a:t>for Quantum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F018D65-1F3D-492F-B0CC-A223D1ABC88E}"/>
              </a:ext>
            </a:extLst>
          </p:cNvPr>
          <p:cNvSpPr txBox="1">
            <a:spLocks/>
          </p:cNvSpPr>
          <p:nvPr/>
        </p:nvSpPr>
        <p:spPr bwMode="auto">
          <a:xfrm>
            <a:off x="1691425" y="4811948"/>
            <a:ext cx="8809150" cy="95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lang="en-US" sz="1100" b="0" dirty="0">
                <a:solidFill>
                  <a:srgbClr val="1E417D"/>
                </a:solidFill>
                <a:latin typeface="Tahoma" charset="0"/>
                <a:ea typeface="+mn-ea"/>
                <a:cs typeface="+mn-cs"/>
              </a:defRPr>
            </a:lvl1pPr>
            <a:lvl2pPr marL="381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b="1">
                <a:solidFill>
                  <a:srgbClr val="1E417D"/>
                </a:solidFill>
                <a:latin typeface="+mn-lt"/>
              </a:defRPr>
            </a:lvl2pPr>
            <a:lvl3pPr marL="5619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None/>
              <a:defRPr sz="1600" b="1">
                <a:solidFill>
                  <a:srgbClr val="1E417D"/>
                </a:solidFill>
                <a:latin typeface="+mn-lt"/>
              </a:defRPr>
            </a:lvl3pPr>
            <a:lvl4pPr marL="75247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1600" b="1">
                <a:solidFill>
                  <a:srgbClr val="1E417D"/>
                </a:solidFill>
                <a:latin typeface="+mn-lt"/>
              </a:defRPr>
            </a:lvl4pPr>
            <a:lvl5pPr marL="9620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 b="1">
                <a:solidFill>
                  <a:srgbClr val="1E417D"/>
                </a:solidFill>
                <a:latin typeface="+mn-lt"/>
              </a:defRPr>
            </a:lvl5pPr>
            <a:lvl6pPr marL="14192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6pPr>
            <a:lvl7pPr marL="18764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7pPr>
            <a:lvl8pPr marL="23336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8pPr>
            <a:lvl9pPr marL="27908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9pPr>
          </a:lstStyle>
          <a:p>
            <a:pPr algn="just"/>
            <a:endParaRPr lang="en-US" kern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4F262-A2BC-46E2-9773-B0C4256F9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064" y="6495505"/>
            <a:ext cx="11745533" cy="298100"/>
          </a:xfrm>
        </p:spPr>
        <p:txBody>
          <a:bodyPr/>
          <a:lstStyle/>
          <a:p>
            <a:r>
              <a:rPr lang="en-US" i="1" dirty="0"/>
              <a:t>© 2021 Freedom Photonics LLC</a:t>
            </a:r>
            <a:endParaRPr lang="en-US" dirty="0"/>
          </a:p>
          <a:p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D65C5066-DE70-40E8-9B85-B05CAAC3A8B0}"/>
              </a:ext>
            </a:extLst>
          </p:cNvPr>
          <p:cNvSpPr txBox="1">
            <a:spLocks/>
          </p:cNvSpPr>
          <p:nvPr/>
        </p:nvSpPr>
        <p:spPr bwMode="auto">
          <a:xfrm>
            <a:off x="6096000" y="3019839"/>
            <a:ext cx="5645151" cy="8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0">
                <a:solidFill>
                  <a:srgbClr val="1E417D"/>
                </a:solidFill>
                <a:latin typeface="Tahoma" charset="0"/>
                <a:ea typeface="+mn-ea"/>
                <a:cs typeface="+mn-cs"/>
              </a:defRPr>
            </a:lvl1pPr>
            <a:lvl2pPr marL="381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rgbClr val="1E417D"/>
                </a:solidFill>
                <a:latin typeface="+mn-lt"/>
              </a:defRPr>
            </a:lvl2pPr>
            <a:lvl3pPr marL="5619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"/>
              <a:defRPr sz="1600" b="1">
                <a:solidFill>
                  <a:srgbClr val="1E417D"/>
                </a:solidFill>
                <a:latin typeface="+mn-lt"/>
              </a:defRPr>
            </a:lvl3pPr>
            <a:lvl4pPr marL="75247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 b="1">
                <a:solidFill>
                  <a:srgbClr val="1E417D"/>
                </a:solidFill>
                <a:latin typeface="+mn-lt"/>
              </a:defRPr>
            </a:lvl4pPr>
            <a:lvl5pPr marL="9620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5pPr>
            <a:lvl6pPr marL="14192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6pPr>
            <a:lvl7pPr marL="18764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7pPr>
            <a:lvl8pPr marL="23336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8pPr>
            <a:lvl9pPr marL="27908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endParaRPr lang="en-US" b="1" kern="0" baseline="30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B3E7494-CD80-4967-A331-EDCC708F2C8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Steven Estrella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Quantum Technology &amp; Applications Technical Leader 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49246920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Freedom Photonics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2ABB5-93AA-43B8-98BC-A2442388214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E417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41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056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274752" y="965916"/>
            <a:ext cx="11643622" cy="5409126"/>
          </a:xfrm>
        </p:spPr>
        <p:txBody>
          <a:bodyPr/>
          <a:lstStyle/>
          <a:p>
            <a:pPr marL="342900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 of unique and innovative photonic components, modules and subsystems</a:t>
            </a:r>
          </a:p>
          <a:p>
            <a:pPr marL="533400" lvl="1" indent="-34290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From chip-to-subsystem</a:t>
            </a:r>
          </a:p>
          <a:p>
            <a:pPr marL="533400" lvl="1" indent="-342900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GaAs,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SiPh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and hybrid solutions</a:t>
            </a:r>
          </a:p>
          <a:p>
            <a:pPr marL="342900" indent="-3429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Quantum Markets and Applications</a:t>
            </a:r>
          </a:p>
          <a:p>
            <a:pPr marL="533400" lvl="1" indent="-34290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Quantum Sensing</a:t>
            </a:r>
          </a:p>
          <a:p>
            <a:pPr marL="533400" lvl="1" indent="-34290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Quantum Communication</a:t>
            </a:r>
          </a:p>
          <a:p>
            <a:pPr marL="533400" lvl="1" indent="-34290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Quantum Networking</a:t>
            </a:r>
          </a:p>
          <a:p>
            <a:pPr marL="533400" lvl="1" indent="-3429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3429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663DA-9CE9-4816-8EDA-70EA320082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Freedom Photonics LLC | info@freedomphotonics.com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6" y="3849334"/>
            <a:ext cx="2525706" cy="2525706"/>
          </a:xfrm>
          <a:prstGeom prst="rect">
            <a:avLst/>
          </a:prstGeom>
        </p:spPr>
      </p:pic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32ABC687-2B60-45A9-B7B9-4794B49AA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450" y="3849333"/>
            <a:ext cx="2525707" cy="252570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936A8E3F-DC26-47E2-8FF7-EED1DA2042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74" y="3849334"/>
            <a:ext cx="2525707" cy="252570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AF110D-447B-4C36-95F2-3A3E9AF760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900" y="3849335"/>
            <a:ext cx="2525706" cy="2525706"/>
          </a:xfrm>
          <a:prstGeom prst="ellipse">
            <a:avLst/>
          </a:prstGeom>
        </p:spPr>
      </p:pic>
      <p:pic>
        <p:nvPicPr>
          <p:cNvPr id="11" name="Picture 2" descr="CSRS-Corp Awarded ISO 9001:2015 Certification">
            <a:extLst>
              <a:ext uri="{FF2B5EF4-FFF2-40B4-BE49-F238E27FC236}">
                <a16:creationId xmlns:a16="http://schemas.microsoft.com/office/drawing/2014/main" id="{83ECF48B-3764-4579-878F-4AC2D2D2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78" y="1874520"/>
            <a:ext cx="136744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826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Testing">
            <a:extLst>
              <a:ext uri="{FF2B5EF4-FFF2-40B4-BE49-F238E27FC236}">
                <a16:creationId xmlns:a16="http://schemas.microsoft.com/office/drawing/2014/main" id="{A424BCA3-A558-4863-9C59-3C8EACF9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41" y="1497013"/>
            <a:ext cx="3832225" cy="2132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ckaging">
            <a:extLst>
              <a:ext uri="{FF2B5EF4-FFF2-40B4-BE49-F238E27FC236}">
                <a16:creationId xmlns:a16="http://schemas.microsoft.com/office/drawing/2014/main" id="{D33CA697-54B5-40F8-8622-D4049B89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41" y="3709988"/>
            <a:ext cx="3832225" cy="2132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nufacturing">
            <a:extLst>
              <a:ext uri="{FF2B5EF4-FFF2-40B4-BE49-F238E27FC236}">
                <a16:creationId xmlns:a16="http://schemas.microsoft.com/office/drawing/2014/main" id="{D0622EDC-5246-41F6-9B17-2907EFA3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56" y="1497013"/>
            <a:ext cx="3832225" cy="2132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ectronics PCB">
            <a:extLst>
              <a:ext uri="{FF2B5EF4-FFF2-40B4-BE49-F238E27FC236}">
                <a16:creationId xmlns:a16="http://schemas.microsoft.com/office/drawing/2014/main" id="{93D0E589-2350-42C8-AD9A-1563EBE8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56" y="3709988"/>
            <a:ext cx="3832225" cy="2132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hotonic Design">
            <a:extLst>
              <a:ext uri="{FF2B5EF4-FFF2-40B4-BE49-F238E27FC236}">
                <a16:creationId xmlns:a16="http://schemas.microsoft.com/office/drawing/2014/main" id="{88ABC152-7068-4677-8715-09F5FB6D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4" y="1497013"/>
            <a:ext cx="3836988" cy="2132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ices Micro and Nano Fabrication">
            <a:extLst>
              <a:ext uri="{FF2B5EF4-FFF2-40B4-BE49-F238E27FC236}">
                <a16:creationId xmlns:a16="http://schemas.microsoft.com/office/drawing/2014/main" id="{715CC5EA-F9A8-4082-90F0-67FEF681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4" y="3709988"/>
            <a:ext cx="3836988" cy="2132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96" y="57151"/>
            <a:ext cx="10268849" cy="702704"/>
          </a:xfrm>
        </p:spPr>
        <p:txBody>
          <a:bodyPr wrap="square" anchor="ctr">
            <a:normAutofit/>
          </a:bodyPr>
          <a:lstStyle/>
          <a:p>
            <a:r>
              <a:rPr lang="en-US" sz="3000" dirty="0"/>
              <a:t>Freedom Photonics is Vertically Integrated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9153904" y="6543254"/>
            <a:ext cx="2844800" cy="28722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42ABB5-93AA-43B8-98BC-A2442388214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280390" y="6483353"/>
            <a:ext cx="7738533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Freedom Photonics LLC | info@freedomphotonics.com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06223-4B92-46F1-BC33-D82F7391ACC5}"/>
              </a:ext>
            </a:extLst>
          </p:cNvPr>
          <p:cNvSpPr txBox="1"/>
          <p:nvPr/>
        </p:nvSpPr>
        <p:spPr>
          <a:xfrm>
            <a:off x="1651895" y="10872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1E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4C41F-779A-4C26-9553-5009FD51F529}"/>
              </a:ext>
            </a:extLst>
          </p:cNvPr>
          <p:cNvSpPr txBox="1"/>
          <p:nvPr/>
        </p:nvSpPr>
        <p:spPr>
          <a:xfrm>
            <a:off x="1327394" y="584893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1E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5313E5-7577-4823-B826-5BBFEE510635}"/>
              </a:ext>
            </a:extLst>
          </p:cNvPr>
          <p:cNvSpPr txBox="1"/>
          <p:nvPr/>
        </p:nvSpPr>
        <p:spPr>
          <a:xfrm>
            <a:off x="5434039" y="58489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1E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4E306F-2226-4FD9-BEA2-BDAC595ABC06}"/>
              </a:ext>
            </a:extLst>
          </p:cNvPr>
          <p:cNvSpPr txBox="1"/>
          <p:nvPr/>
        </p:nvSpPr>
        <p:spPr>
          <a:xfrm>
            <a:off x="5782436" y="1114085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1E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4143D6-E924-4309-BB28-90F4F6762F31}"/>
              </a:ext>
            </a:extLst>
          </p:cNvPr>
          <p:cNvSpPr txBox="1"/>
          <p:nvPr/>
        </p:nvSpPr>
        <p:spPr>
          <a:xfrm>
            <a:off x="9295662" y="584893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1E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2E3E11-9EB7-4BD7-AAB5-417BA142B9B7}"/>
              </a:ext>
            </a:extLst>
          </p:cNvPr>
          <p:cNvSpPr txBox="1"/>
          <p:nvPr/>
        </p:nvSpPr>
        <p:spPr>
          <a:xfrm>
            <a:off x="9161811" y="108720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1E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18830001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A58B649-AB99-49F9-ABD6-8E0531F2E57E}"/>
              </a:ext>
            </a:extLst>
          </p:cNvPr>
          <p:cNvSpPr txBox="1">
            <a:spLocks/>
          </p:cNvSpPr>
          <p:nvPr/>
        </p:nvSpPr>
        <p:spPr bwMode="auto">
          <a:xfrm>
            <a:off x="6991660" y="965916"/>
            <a:ext cx="5108806" cy="53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rgbClr val="1E417D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rgbClr val="1E417D"/>
                </a:solidFill>
                <a:latin typeface="+mn-lt"/>
              </a:defRPr>
            </a:lvl2pPr>
            <a:lvl3pPr marL="561975" indent="-1793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"/>
              <a:defRPr sz="1600" b="1">
                <a:solidFill>
                  <a:srgbClr val="1E417D"/>
                </a:solidFill>
                <a:latin typeface="+mn-lt"/>
              </a:defRPr>
            </a:lvl3pPr>
            <a:lvl4pPr marL="752475" indent="-1889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 b="1">
                <a:solidFill>
                  <a:srgbClr val="1E417D"/>
                </a:solidFill>
                <a:latin typeface="+mn-lt"/>
              </a:defRPr>
            </a:lvl4pPr>
            <a:lvl5pPr marL="962025" indent="-2079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5pPr>
            <a:lvl6pPr marL="14192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6pPr>
            <a:lvl7pPr marL="18764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7pPr>
            <a:lvl8pPr marL="23336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8pPr>
            <a:lvl9pPr marL="27908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9pPr>
          </a:lstStyle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Private label products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Freedom Photonics Product Offerings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2ABB5-93AA-43B8-98BC-A2442388214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E417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41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4751" y="965916"/>
            <a:ext cx="6454966" cy="540912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Fast tunable lasers and high-power lasers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High-performance photodetectors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418DA-9A6E-4F03-AE33-C1C0AEA365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Freedom Photonics LLC | info@freedomphotonics.com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0C85F0-4F7E-4F67-A278-E5F68065A8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119" y="4714893"/>
            <a:ext cx="2432953" cy="16528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DEA308-988C-4352-B167-A01937375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014" y="4428712"/>
            <a:ext cx="2277638" cy="1921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object 8">
            <a:extLst>
              <a:ext uri="{FF2B5EF4-FFF2-40B4-BE49-F238E27FC236}">
                <a16:creationId xmlns:a16="http://schemas.microsoft.com/office/drawing/2014/main" id="{6E5A2FCB-6679-4410-9FB0-B13F948B494C}"/>
              </a:ext>
            </a:extLst>
          </p:cNvPr>
          <p:cNvSpPr/>
          <p:nvPr/>
        </p:nvSpPr>
        <p:spPr>
          <a:xfrm>
            <a:off x="274751" y="2840592"/>
            <a:ext cx="3820899" cy="179494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A picture containing table, white&#10;&#10;Description automatically generated">
            <a:extLst>
              <a:ext uri="{FF2B5EF4-FFF2-40B4-BE49-F238E27FC236}">
                <a16:creationId xmlns:a16="http://schemas.microsoft.com/office/drawing/2014/main" id="{48B2045E-55F5-4F03-9FB3-1E040D19F7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76" y="4697676"/>
            <a:ext cx="2629572" cy="16528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A picture containing computer, white, table, laptop&#10;&#10;Description automatically generated">
            <a:extLst>
              <a:ext uri="{FF2B5EF4-FFF2-40B4-BE49-F238E27FC236}">
                <a16:creationId xmlns:a16="http://schemas.microsoft.com/office/drawing/2014/main" id="{CE604613-5607-4B2A-A96F-CFC99CD647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787"/>
          <a:stretch/>
        </p:blipFill>
        <p:spPr>
          <a:xfrm>
            <a:off x="4149656" y="2851297"/>
            <a:ext cx="1923416" cy="1792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E5CAD6EE-AD0C-42BF-868A-00B992836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07" y="1686010"/>
            <a:ext cx="4302194" cy="2674530"/>
          </a:xfrm>
          <a:prstGeom prst="rect">
            <a:avLst/>
          </a:prstGeom>
        </p:spPr>
      </p:pic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80346CA8-1F93-40D3-B353-45519D233F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24746" r="5724" b="3899"/>
          <a:stretch/>
        </p:blipFill>
        <p:spPr>
          <a:xfrm>
            <a:off x="8682788" y="4414695"/>
            <a:ext cx="3347540" cy="19358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288525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F66C018-2418-48AC-B97B-DAABE84A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10" y="3518335"/>
            <a:ext cx="3008452" cy="3050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C66E8-42C7-4202-9AC4-8557ED77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Tunable 7xx nm &amp; 8xx nm Lasers for Atomic Sensing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466CC-A3F3-4189-AEE3-8145654CB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2ABB5-93AA-43B8-98BC-A2442388214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E417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41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4966-842E-4C48-94EF-3433A073F2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Freedom Photonics LLC | info@freedomphotonics.com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269F45-EED4-47E6-96B0-AEDAEA034F0D}"/>
              </a:ext>
            </a:extLst>
          </p:cNvPr>
          <p:cNvGrpSpPr/>
          <p:nvPr/>
        </p:nvGrpSpPr>
        <p:grpSpPr>
          <a:xfrm>
            <a:off x="558800" y="960925"/>
            <a:ext cx="2627152" cy="2114924"/>
            <a:chOff x="1430743" y="4685479"/>
            <a:chExt cx="1908110" cy="1536077"/>
          </a:xfrm>
        </p:grpSpPr>
        <p:pic>
          <p:nvPicPr>
            <p:cNvPr id="7" name="Picture 6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DB688E2D-32F7-46B8-A0D4-67F3B2161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20"/>
            <a:stretch/>
          </p:blipFill>
          <p:spPr>
            <a:xfrm>
              <a:off x="1430743" y="4962478"/>
              <a:ext cx="1908110" cy="125907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007ED0-C7E4-42BC-9299-4CDC2CC806BF}"/>
                </a:ext>
              </a:extLst>
            </p:cNvPr>
            <p:cNvSpPr txBox="1"/>
            <p:nvPr/>
          </p:nvSpPr>
          <p:spPr>
            <a:xfrm>
              <a:off x="1584830" y="4685479"/>
              <a:ext cx="1599936" cy="2458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Characteristic Spectra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CEA9F0C-DDDE-47F4-8819-77C436090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13" y="3301501"/>
            <a:ext cx="3939597" cy="2898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92E8CE-99E6-4C44-90A2-A38074BDE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654" y="960925"/>
            <a:ext cx="3686431" cy="259060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7002D3-281B-465B-8B8F-7BFBFE355FFB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4154" y="5848858"/>
            <a:ext cx="221802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1E417D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6F1F98-D067-4AD0-8044-734E2A368A9F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4155" y="4307814"/>
            <a:ext cx="2152073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1E417D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DF355D-B1B3-4387-951B-FA9BB63798E5}"/>
              </a:ext>
            </a:extLst>
          </p:cNvPr>
          <p:cNvSpPr txBox="1"/>
          <p:nvPr/>
        </p:nvSpPr>
        <p:spPr>
          <a:xfrm>
            <a:off x="7447754" y="4812909"/>
            <a:ext cx="1355680" cy="600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E41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Modehops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41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if they existed would be at ~ +/- 0.15 nm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9F258E-8D6F-4524-B1A7-53EB55EF415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76229" y="4307815"/>
            <a:ext cx="264829" cy="50509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E4C5B1-2CF9-4B53-8F82-D2A6DACD32E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78097" y="5396214"/>
            <a:ext cx="162961" cy="45264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D884CDFB-85A4-4F69-9C3D-E8A6CCFC9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42" y="1247724"/>
            <a:ext cx="3639951" cy="2729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A7BC7-6AD9-494F-98DA-BA8764C03739}"/>
              </a:ext>
            </a:extLst>
          </p:cNvPr>
          <p:cNvSpPr txBox="1"/>
          <p:nvPr/>
        </p:nvSpPr>
        <p:spPr>
          <a:xfrm>
            <a:off x="9409074" y="4789825"/>
            <a:ext cx="155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1E41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Mode-Hop</a:t>
            </a:r>
          </a:p>
          <a:p>
            <a:pPr algn="ctr"/>
            <a:r>
              <a:rPr lang="en-US" sz="2000" b="1" i="1" dirty="0">
                <a:solidFill>
                  <a:srgbClr val="1E41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4559426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FA62-7823-434F-8405-EB1552B2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Laser Control Electronics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EB76E-1248-4769-B71D-00E6DF190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3DA9C-7603-48AA-A418-B222594E6A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752" y="965916"/>
            <a:ext cx="8544434" cy="540912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Low-noise laser drivers, comparable to battery as a source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wavelength stability with active wavelength locking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4C198-8D30-4AB5-A19A-3DB2528427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Freedom Photonics LLC | info@freedomphotonics.com</a:t>
            </a:r>
            <a:endParaRPr lang="en-US" dirty="0"/>
          </a:p>
        </p:txBody>
      </p:sp>
      <p:pic>
        <p:nvPicPr>
          <p:cNvPr id="6" name="Picture 2" descr="https://freedomphotonics.com/wp-content/uploads/2016/11/product-image-fp4516.jpg">
            <a:extLst>
              <a:ext uri="{FF2B5EF4-FFF2-40B4-BE49-F238E27FC236}">
                <a16:creationId xmlns:a16="http://schemas.microsoft.com/office/drawing/2014/main" id="{4464E6D6-B24E-42A5-97DA-D7D59EF5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2" b="16694"/>
          <a:stretch/>
        </p:blipFill>
        <p:spPr bwMode="auto">
          <a:xfrm>
            <a:off x="629216" y="1964961"/>
            <a:ext cx="310900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C51B1-B089-4B59-94AA-E78353EAA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84" t="36171" r="7066" b="35483"/>
          <a:stretch/>
        </p:blipFill>
        <p:spPr>
          <a:xfrm rot="10800000">
            <a:off x="8309016" y="4204813"/>
            <a:ext cx="3425784" cy="2095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C3E87-E62F-4FAF-924A-B3D2041F6F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12401"/>
          <a:stretch/>
        </p:blipFill>
        <p:spPr>
          <a:xfrm>
            <a:off x="4501271" y="1839192"/>
            <a:ext cx="3200400" cy="2263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47E31-11A6-4FD7-9E92-77EDB55F0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16" y="4204813"/>
            <a:ext cx="7040880" cy="2250613"/>
          </a:xfrm>
          <a:prstGeom prst="rect">
            <a:avLst/>
          </a:prstGeom>
        </p:spPr>
      </p:pic>
      <p:pic>
        <p:nvPicPr>
          <p:cNvPr id="11" name="Picture 10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174C4779-EBBA-4DFE-B121-32EBE7250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08" y="1838281"/>
            <a:ext cx="3200400" cy="2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691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4FE6A4-BB60-40E5-9B42-EB65D3E1E09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7292B5-3194-4F19-9DE8-687AF7346CC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b="1" kern="0" dirty="0"/>
              <a:t>Steven Estrella</a:t>
            </a:r>
          </a:p>
          <a:p>
            <a:pPr>
              <a:spcBef>
                <a:spcPts val="0"/>
              </a:spcBef>
            </a:pPr>
            <a:r>
              <a:rPr lang="en-US" sz="2400" b="1" kern="0" dirty="0"/>
              <a:t>Quantum Technology &amp; Applications Technical Leader</a:t>
            </a:r>
            <a:r>
              <a:rPr lang="en-US" b="1" kern="0" dirty="0"/>
              <a:t> </a:t>
            </a:r>
            <a:endParaRPr lang="en-US" b="1" kern="0" baseline="30000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54405B-84CF-451D-9BEC-1A2399CF0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AF62D636-466D-4AD5-AC97-98D00E5ED4FC}"/>
              </a:ext>
            </a:extLst>
          </p:cNvPr>
          <p:cNvSpPr txBox="1">
            <a:spLocks/>
          </p:cNvSpPr>
          <p:nvPr/>
        </p:nvSpPr>
        <p:spPr bwMode="auto">
          <a:xfrm>
            <a:off x="2934129" y="3436723"/>
            <a:ext cx="6410528" cy="109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0">
                <a:solidFill>
                  <a:srgbClr val="1E417D"/>
                </a:solidFill>
                <a:latin typeface="Tahoma" charset="0"/>
                <a:ea typeface="+mn-ea"/>
                <a:cs typeface="+mn-cs"/>
              </a:defRPr>
            </a:lvl1pPr>
            <a:lvl2pPr marL="381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rgbClr val="1E417D"/>
                </a:solidFill>
                <a:latin typeface="+mn-lt"/>
              </a:defRPr>
            </a:lvl2pPr>
            <a:lvl3pPr marL="5619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"/>
              <a:defRPr sz="1600" b="1">
                <a:solidFill>
                  <a:srgbClr val="1E417D"/>
                </a:solidFill>
                <a:latin typeface="+mn-lt"/>
              </a:defRPr>
            </a:lvl3pPr>
            <a:lvl4pPr marL="75247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 b="1">
                <a:solidFill>
                  <a:srgbClr val="1E417D"/>
                </a:solidFill>
                <a:latin typeface="+mn-lt"/>
              </a:defRPr>
            </a:lvl4pPr>
            <a:lvl5pPr marL="9620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5pPr>
            <a:lvl6pPr marL="14192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6pPr>
            <a:lvl7pPr marL="18764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7pPr>
            <a:lvl8pPr marL="23336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8pPr>
            <a:lvl9pPr marL="27908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kern="0" dirty="0"/>
              <a:t>Freedom Photonics, 41 Aero Camino, Santa Barbara, CA 93117</a:t>
            </a:r>
          </a:p>
          <a:p>
            <a:pPr>
              <a:spcBef>
                <a:spcPts val="0"/>
              </a:spcBef>
            </a:pPr>
            <a:r>
              <a:rPr lang="en-US" sz="1600" kern="0" dirty="0"/>
              <a:t>info@freedomphotonics.com; 1-805-967-4900</a:t>
            </a:r>
          </a:p>
          <a:p>
            <a:pPr>
              <a:spcBef>
                <a:spcPts val="0"/>
              </a:spcBef>
            </a:pPr>
            <a:r>
              <a:rPr lang="en-US" sz="1600" kern="0" dirty="0"/>
              <a:t>freedomphotonics.com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25B8E4-482A-434C-8EB9-4D1E11828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1219848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822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Freedom Photonics white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1750" cap="flat" cmpd="sng" algn="ctr">
          <a:solidFill>
            <a:srgbClr val="3399FF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b="1" dirty="0" err="1" smtClean="0">
            <a:solidFill>
              <a:srgbClr val="1E417D"/>
            </a:solidFill>
            <a:latin typeface="+mn-lt"/>
          </a:defRPr>
        </a:defPPr>
      </a:lstStyle>
    </a:tx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08_Freedom_Photonics_template.potx" id="{C0BBDD9A-9E77-4846-8373-31010277A0F5}" vid="{689CCBEB-1DDF-4F6C-843C-9CA56464E6AC}"/>
    </a:ext>
  </a:extLst>
</a:theme>
</file>

<file path=ppt/theme/theme2.xml><?xml version="1.0" encoding="utf-8"?>
<a:theme xmlns:a="http://schemas.openxmlformats.org/drawingml/2006/main" name="1_Freedom Photonics white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1750" cap="flat" cmpd="sng" algn="ctr">
          <a:solidFill>
            <a:srgbClr val="3399FF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b="1" dirty="0" err="1" smtClean="0">
            <a:solidFill>
              <a:srgbClr val="1E417D"/>
            </a:solidFill>
            <a:latin typeface="+mn-lt"/>
          </a:defRPr>
        </a:defPPr>
      </a:lstStyle>
    </a:tx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eedom_Photonics_template.pptx" id="{B8E9BE0C-5993-4AB8-9563-292018E91CEC}" vid="{8A2CEF88-7253-4EED-8D0F-0F38E4A6802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33224</TotalTime>
  <Words>262</Words>
  <Application>Microsoft Office PowerPoint</Application>
  <PresentationFormat>Widescreen</PresentationFormat>
  <Paragraphs>62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Tahoma</vt:lpstr>
      <vt:lpstr>Wingdings</vt:lpstr>
      <vt:lpstr>Freedom Photonics white</vt:lpstr>
      <vt:lpstr>1_Freedom Photonics white</vt:lpstr>
      <vt:lpstr>Laser Technology &amp; Capabilities for Quantum</vt:lpstr>
      <vt:lpstr>Freedom Photonics Overview</vt:lpstr>
      <vt:lpstr>Freedom Photonics is Vertically Integrated</vt:lpstr>
      <vt:lpstr>Freedom Photonics Product Offerings</vt:lpstr>
      <vt:lpstr>Tunable 7xx nm &amp; 8xx nm Lasers for Atomic Sensing</vt:lpstr>
      <vt:lpstr>Laser Control Electronics</vt:lpstr>
      <vt:lpstr>Thank You!</vt:lpstr>
    </vt:vector>
  </TitlesOfParts>
  <Manager>Jonathon Barton</Manager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Photonics Laser Technology and Capabilities for Quantum</dc:title>
  <dc:creator>Steven Estrella</dc:creator>
  <cp:lastModifiedBy>Steven Estrella</cp:lastModifiedBy>
  <cp:revision>429</cp:revision>
  <cp:lastPrinted>2005-03-15T07:48:11Z</cp:lastPrinted>
  <dcterms:created xsi:type="dcterms:W3CDTF">2014-07-01T16:43:21Z</dcterms:created>
  <dcterms:modified xsi:type="dcterms:W3CDTF">2021-05-26T20:25:36Z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