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</p:sldMasterIdLst>
  <p:notesMasterIdLst>
    <p:notesMasterId r:id="rId16"/>
  </p:notesMasterIdLst>
  <p:sldIdLst>
    <p:sldId id="882" r:id="rId6"/>
    <p:sldId id="887" r:id="rId7"/>
    <p:sldId id="917" r:id="rId8"/>
    <p:sldId id="899" r:id="rId9"/>
    <p:sldId id="897" r:id="rId10"/>
    <p:sldId id="901" r:id="rId11"/>
    <p:sldId id="915" r:id="rId12"/>
    <p:sldId id="916" r:id="rId13"/>
    <p:sldId id="881" r:id="rId14"/>
    <p:sldId id="8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Davis" initials="SD" lastIdx="1" clrIdx="0">
    <p:extLst>
      <p:ext uri="{19B8F6BF-5375-455C-9EA6-DF929625EA0E}">
        <p15:presenceInfo xmlns:p15="http://schemas.microsoft.com/office/powerpoint/2012/main" userId="58342737630558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5D5D5"/>
    <a:srgbClr val="FF0000"/>
    <a:srgbClr val="B7BB05"/>
    <a:srgbClr val="ED7D31"/>
    <a:srgbClr val="4B331D"/>
    <a:srgbClr val="A5A5A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8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4C614-0608-4B5D-90C3-1019442B2628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24764-E61C-48BC-A37F-03CD2350B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7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7F9E-C640-4E21-A339-0147A1C9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951"/>
            <a:ext cx="10515600" cy="80697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932D-B4C6-4886-B04C-A7E25586C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9055"/>
            <a:ext cx="10515600" cy="515758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1pPr>
            <a:lvl2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2pPr>
            <a:lvl3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3pPr>
            <a:lvl4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4pPr>
            <a:lvl5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19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7F9E-C640-4E21-A339-0147A1C9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951"/>
            <a:ext cx="10515600" cy="80697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932D-B4C6-4886-B04C-A7E25586C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9055"/>
            <a:ext cx="10515600" cy="515758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1pPr>
            <a:lvl2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2pPr>
            <a:lvl3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3pPr>
            <a:lvl4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4pPr>
            <a:lvl5pPr>
              <a:defRPr>
                <a:solidFill>
                  <a:schemeClr val="tx1"/>
                </a:solidFill>
                <a:latin typeface="Avenir-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2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B418A-3B7D-4EEE-9AB1-7ECBB071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51937-D4C6-477C-A8F6-8593940E7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D75DEF-8A61-2145-AE23-781092F4F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100" b="0" i="0">
                <a:solidFill>
                  <a:schemeClr val="accent1"/>
                </a:solidFill>
                <a:latin typeface="Avenir Book" panose="02000503020000020003" pitchFamily="2" charset="0"/>
              </a:defRPr>
            </a:lvl1pPr>
          </a:lstStyle>
          <a:p>
            <a:fld id="{DFA0CEC9-44A1-428F-AFF8-06F9E9DC582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9575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4399DBB8-157C-45F9-B00D-844BDDF838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9B418A-3B7D-4EEE-9AB1-7ECBB071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51937-D4C6-477C-A8F6-8593940E7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D75DEF-8A61-2145-AE23-781092F4F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100" b="0" i="0">
                <a:solidFill>
                  <a:schemeClr val="accent1"/>
                </a:solidFill>
                <a:latin typeface="Avenir Book" panose="02000503020000020003" pitchFamily="2" charset="0"/>
              </a:defRPr>
            </a:lvl1pPr>
          </a:lstStyle>
          <a:p>
            <a:fld id="{DFA0CEC9-44A1-428F-AFF8-06F9E9DC5823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624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vescent.com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vescent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escent.com/us/contact/international-distributors.html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1AF242F-CDDB-AF4C-9A71-923143469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233" y="0"/>
            <a:ext cx="6941767" cy="6858000"/>
          </a:xfrm>
          <a:prstGeom prst="rect">
            <a:avLst/>
          </a:prstGeom>
        </p:spPr>
      </p:pic>
      <p:sp>
        <p:nvSpPr>
          <p:cNvPr id="8" name="Text Placeholder 4628">
            <a:extLst>
              <a:ext uri="{FF2B5EF4-FFF2-40B4-BE49-F238E27FC236}">
                <a16:creationId xmlns:a16="http://schemas.microsoft.com/office/drawing/2014/main" id="{03569DCD-D6E3-D045-84D0-F73FAF4F7451}"/>
              </a:ext>
            </a:extLst>
          </p:cNvPr>
          <p:cNvSpPr txBox="1">
            <a:spLocks/>
          </p:cNvSpPr>
          <p:nvPr/>
        </p:nvSpPr>
        <p:spPr>
          <a:xfrm>
            <a:off x="1010644" y="3237197"/>
            <a:ext cx="14913224" cy="19332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709" rtl="0" eaLnBrk="1" latinLnBrk="0" hangingPunct="1">
              <a:lnSpc>
                <a:spcPts val="17100"/>
              </a:lnSpc>
              <a:spcBef>
                <a:spcPts val="0"/>
              </a:spcBef>
              <a:buFont typeface="Arial" panose="020B0604020202020204" pitchFamily="34" charset="0"/>
              <a:buNone/>
              <a:defRPr sz="171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0" b="1" dirty="0">
                <a:solidFill>
                  <a:schemeClr val="bg1"/>
                </a:solidFill>
                <a:latin typeface="Avenir Black" panose="02000503020000020003" pitchFamily="2" charset="0"/>
              </a:rPr>
              <a:t>Title Here</a:t>
            </a:r>
            <a:endParaRPr lang="uk-UA" sz="7500" b="1" dirty="0">
              <a:solidFill>
                <a:schemeClr val="bg1"/>
              </a:solidFill>
              <a:latin typeface="WorkSans-Regular_Light"/>
            </a:endParaRPr>
          </a:p>
        </p:txBody>
      </p:sp>
      <p:sp>
        <p:nvSpPr>
          <p:cNvPr id="18" name="Text Placeholder 4628">
            <a:extLst>
              <a:ext uri="{FF2B5EF4-FFF2-40B4-BE49-F238E27FC236}">
                <a16:creationId xmlns:a16="http://schemas.microsoft.com/office/drawing/2014/main" id="{6383A5AE-E525-B543-8D08-076D75C284D4}"/>
              </a:ext>
            </a:extLst>
          </p:cNvPr>
          <p:cNvSpPr txBox="1">
            <a:spLocks/>
          </p:cNvSpPr>
          <p:nvPr/>
        </p:nvSpPr>
        <p:spPr>
          <a:xfrm>
            <a:off x="413675" y="1575998"/>
            <a:ext cx="11364650" cy="2263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709" rtl="0" eaLnBrk="1" latinLnBrk="0" hangingPunct="1">
              <a:lnSpc>
                <a:spcPts val="17100"/>
              </a:lnSpc>
              <a:spcBef>
                <a:spcPts val="0"/>
              </a:spcBef>
              <a:buFont typeface="Arial" panose="020B0604020202020204" pitchFamily="34" charset="0"/>
              <a:buNone/>
              <a:defRPr sz="171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020"/>
              </a:lnSpc>
            </a:pPr>
            <a:r>
              <a:rPr lang="en-US" sz="7200" b="1" dirty="0">
                <a:latin typeface="Avenir Black" panose="02000503020000020003" pitchFamily="2" charset="0"/>
              </a:rPr>
              <a:t>Lasers &amp; Photonics Tools for Quantum Systems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1BD71C-9422-5842-8E79-5CF032FF2543}"/>
              </a:ext>
            </a:extLst>
          </p:cNvPr>
          <p:cNvCxnSpPr>
            <a:cxnSpLocks/>
          </p:cNvCxnSpPr>
          <p:nvPr/>
        </p:nvCxnSpPr>
        <p:spPr>
          <a:xfrm>
            <a:off x="0" y="438435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638">
            <a:extLst>
              <a:ext uri="{FF2B5EF4-FFF2-40B4-BE49-F238E27FC236}">
                <a16:creationId xmlns:a16="http://schemas.microsoft.com/office/drawing/2014/main" id="{E13E1B31-CBF4-334C-B51C-92FEB8CF8793}"/>
              </a:ext>
            </a:extLst>
          </p:cNvPr>
          <p:cNvSpPr txBox="1">
            <a:spLocks/>
          </p:cNvSpPr>
          <p:nvPr/>
        </p:nvSpPr>
        <p:spPr>
          <a:xfrm>
            <a:off x="1010644" y="4671246"/>
            <a:ext cx="8523034" cy="1224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venir Black" panose="02000503020000020003" pitchFamily="2" charset="0"/>
              </a:rPr>
              <a:t>Scott Davis, </a:t>
            </a:r>
            <a:br>
              <a:rPr lang="en-US" sz="2000" dirty="0"/>
            </a:br>
            <a:r>
              <a:rPr lang="en-US" sz="2000" dirty="0">
                <a:latin typeface="Avenir Book" panose="02000503020000020003" pitchFamily="2" charset="0"/>
              </a:rPr>
              <a:t>Co-founder and CEO of Vescent Photonics</a:t>
            </a:r>
            <a:br>
              <a:rPr lang="en-US" sz="2000" dirty="0">
                <a:latin typeface="Avenir Book" panose="02000503020000020003" pitchFamily="2" charset="0"/>
              </a:rPr>
            </a:br>
            <a:r>
              <a:rPr lang="en-US" sz="2000" dirty="0">
                <a:latin typeface="Avenir Book" panose="02000503020000020003" pitchFamily="2" charset="0"/>
              </a:rPr>
              <a:t>Chair of the QED-C Enabling Technologies TAC</a:t>
            </a:r>
          </a:p>
        </p:txBody>
      </p:sp>
      <p:sp>
        <p:nvSpPr>
          <p:cNvPr id="24" name="Text Placeholder 4638">
            <a:extLst>
              <a:ext uri="{FF2B5EF4-FFF2-40B4-BE49-F238E27FC236}">
                <a16:creationId xmlns:a16="http://schemas.microsoft.com/office/drawing/2014/main" id="{45984399-66C1-7444-B7F6-7D00A2C4EE3B}"/>
              </a:ext>
            </a:extLst>
          </p:cNvPr>
          <p:cNvSpPr txBox="1">
            <a:spLocks/>
          </p:cNvSpPr>
          <p:nvPr/>
        </p:nvSpPr>
        <p:spPr>
          <a:xfrm>
            <a:off x="1157697" y="6049010"/>
            <a:ext cx="8523034" cy="506934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1828709" rtl="0" eaLnBrk="1" latinLnBrk="0" hangingPunct="1">
              <a:lnSpc>
                <a:spcPts val="48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0" i="0" kern="1200" cap="none" spc="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venir Light" panose="020B0402020203020204" pitchFamily="34" charset="77"/>
              </a:rPr>
              <a:t>05/27/21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CDA55F-523B-2445-9F7E-50EFF81EA7F2}"/>
              </a:ext>
            </a:extLst>
          </p:cNvPr>
          <p:cNvCxnSpPr>
            <a:cxnSpLocks/>
          </p:cNvCxnSpPr>
          <p:nvPr/>
        </p:nvCxnSpPr>
        <p:spPr>
          <a:xfrm>
            <a:off x="0" y="595648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693B9E6-585B-4E10-B2DE-4C872AA4A0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3" y="408003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9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22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06DD8F-8C82-5B4F-AB5F-52E06130D4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ext Placeholder 4628">
            <a:extLst>
              <a:ext uri="{FF2B5EF4-FFF2-40B4-BE49-F238E27FC236}">
                <a16:creationId xmlns:a16="http://schemas.microsoft.com/office/drawing/2014/main" id="{E9C8F11C-C006-8F4A-BE69-57FF2E7E848A}"/>
              </a:ext>
            </a:extLst>
          </p:cNvPr>
          <p:cNvSpPr txBox="1">
            <a:spLocks/>
          </p:cNvSpPr>
          <p:nvPr/>
        </p:nvSpPr>
        <p:spPr>
          <a:xfrm>
            <a:off x="2533017" y="2470447"/>
            <a:ext cx="7125966" cy="1050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709" rtl="0" eaLnBrk="1" latinLnBrk="0" hangingPunct="1">
              <a:lnSpc>
                <a:spcPts val="17100"/>
              </a:lnSpc>
              <a:spcBef>
                <a:spcPts val="0"/>
              </a:spcBef>
              <a:buFont typeface="Arial" panose="020B0604020202020204" pitchFamily="34" charset="0"/>
              <a:buNone/>
              <a:defRPr sz="171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020"/>
              </a:lnSpc>
            </a:pPr>
            <a:r>
              <a:rPr lang="en-US" sz="4800" b="1" dirty="0">
                <a:latin typeface="Avenir Black" panose="02000503020000020003" pitchFamily="2" charset="0"/>
              </a:rPr>
              <a:t>THANK YOU</a:t>
            </a:r>
            <a:endParaRPr lang="uk-UA" sz="4800" b="1" dirty="0">
              <a:latin typeface="WorkSans-Regular_Ligh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D79A23-D33B-AB4E-B30E-363E8BBE3D41}"/>
              </a:ext>
            </a:extLst>
          </p:cNvPr>
          <p:cNvCxnSpPr>
            <a:cxnSpLocks/>
          </p:cNvCxnSpPr>
          <p:nvPr/>
        </p:nvCxnSpPr>
        <p:spPr>
          <a:xfrm>
            <a:off x="0" y="232308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416AFC-41D6-0E46-9FD8-4FAEE965B621}"/>
              </a:ext>
            </a:extLst>
          </p:cNvPr>
          <p:cNvCxnSpPr>
            <a:cxnSpLocks/>
          </p:cNvCxnSpPr>
          <p:nvPr/>
        </p:nvCxnSpPr>
        <p:spPr>
          <a:xfrm>
            <a:off x="0" y="389520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FA2FB46-0CE6-5042-B543-C427880D55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088" y="4350174"/>
            <a:ext cx="4941824" cy="14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5EE31B-8995-B44A-BDC7-DD0DE2450D44}"/>
              </a:ext>
            </a:extLst>
          </p:cNvPr>
          <p:cNvSpPr/>
          <p:nvPr/>
        </p:nvSpPr>
        <p:spPr>
          <a:xfrm>
            <a:off x="0" y="0"/>
            <a:ext cx="12192000" cy="304274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09F46-9B1A-D940-AACE-FF0DF0EBA2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334149"/>
            <a:ext cx="12192000" cy="4515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692035-310D-4DA5-BF85-76E13C451217}"/>
              </a:ext>
            </a:extLst>
          </p:cNvPr>
          <p:cNvSpPr txBox="1"/>
          <p:nvPr/>
        </p:nvSpPr>
        <p:spPr>
          <a:xfrm>
            <a:off x="457177" y="1154532"/>
            <a:ext cx="1127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venir Black Oblique" panose="02000503020000020003" pitchFamily="2" charset="0"/>
              </a:rPr>
              <a:t>Products that enable </a:t>
            </a:r>
            <a:r>
              <a:rPr lang="en-US" sz="3200" b="1" i="1" dirty="0">
                <a:solidFill>
                  <a:schemeClr val="accent3"/>
                </a:solidFill>
                <a:latin typeface="Avenir Black Oblique" panose="02000503020000020003" pitchFamily="2" charset="0"/>
              </a:rPr>
              <a:t>Quantum Systems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9A1CE6-6BC6-E547-A3EE-6D02D8A835D4}"/>
              </a:ext>
            </a:extLst>
          </p:cNvPr>
          <p:cNvCxnSpPr>
            <a:cxnSpLocks/>
          </p:cNvCxnSpPr>
          <p:nvPr/>
        </p:nvCxnSpPr>
        <p:spPr>
          <a:xfrm>
            <a:off x="2662990" y="749682"/>
            <a:ext cx="9529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9C9012-FD75-984A-A621-C345AAB4936D}"/>
              </a:ext>
            </a:extLst>
          </p:cNvPr>
          <p:cNvSpPr txBox="1">
            <a:spLocks/>
          </p:cNvSpPr>
          <p:nvPr/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0" i="0" kern="1200">
                <a:solidFill>
                  <a:schemeClr val="accent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0CEC9-44A1-428F-AFF8-06F9E9DC5823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3D758-8575-C14C-8708-4424CE21CC08}"/>
              </a:ext>
            </a:extLst>
          </p:cNvPr>
          <p:cNvSpPr txBox="1"/>
          <p:nvPr/>
        </p:nvSpPr>
        <p:spPr>
          <a:xfrm>
            <a:off x="4979311" y="288592"/>
            <a:ext cx="665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latin typeface="Avenir Book" panose="02000503020000020003" pitchFamily="2" charset="0"/>
              </a:rPr>
              <a:t>Quantum Marketplace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EAB4C5F-D719-0940-B494-D23814A7B0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F3C3AD6-C94C-4B28-A695-B16BF553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 t="12437" r="5020" b="25282"/>
          <a:stretch>
            <a:fillRect/>
          </a:stretch>
        </p:blipFill>
        <p:spPr bwMode="auto">
          <a:xfrm>
            <a:off x="290899" y="3200437"/>
            <a:ext cx="3921421" cy="258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30A87D-CE97-4258-BE24-59FC0B45257C}"/>
              </a:ext>
            </a:extLst>
          </p:cNvPr>
          <p:cNvSpPr txBox="1"/>
          <p:nvPr/>
        </p:nvSpPr>
        <p:spPr>
          <a:xfrm>
            <a:off x="290899" y="2149785"/>
            <a:ext cx="392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venir Black Oblique" panose="02000503020000020003" pitchFamily="2" charset="0"/>
              </a:rPr>
              <a:t>Quantum Research Platform </a:t>
            </a:r>
          </a:p>
          <a:p>
            <a:pPr algn="ctr"/>
            <a:r>
              <a:rPr lang="en-US" sz="1600" b="1" i="1" dirty="0">
                <a:solidFill>
                  <a:srgbClr val="FF0000"/>
                </a:solidFill>
                <a:latin typeface="Avenir Black Oblique" panose="02000503020000020003" pitchFamily="2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Avenir Black Oblique" panose="02000503020000020003" pitchFamily="2" charset="0"/>
              </a:rPr>
              <a:t>Ketterle</a:t>
            </a:r>
            <a:r>
              <a:rPr lang="en-US" sz="1600" b="1" i="1" dirty="0">
                <a:solidFill>
                  <a:srgbClr val="FF0000"/>
                </a:solidFill>
                <a:latin typeface="Avenir Black Oblique" panose="02000503020000020003" pitchFamily="2" charset="0"/>
              </a:rPr>
              <a:t> MIT)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58E69B5-F250-4E3E-98EC-9D0D6510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18" y="3200437"/>
            <a:ext cx="3919717" cy="26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E960C9-E8AC-4E11-A283-27DD1A909CEA}"/>
              </a:ext>
            </a:extLst>
          </p:cNvPr>
          <p:cNvSpPr txBox="1"/>
          <p:nvPr/>
        </p:nvSpPr>
        <p:spPr>
          <a:xfrm>
            <a:off x="4727349" y="1965119"/>
            <a:ext cx="375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venir Black Oblique" panose="02000503020000020003" pitchFamily="2" charset="0"/>
              </a:rPr>
              <a:t>Vescent Quantum Development Platform</a:t>
            </a:r>
          </a:p>
          <a:p>
            <a:pPr algn="ctr"/>
            <a:r>
              <a:rPr lang="en-US" sz="1600" b="1" i="1" dirty="0">
                <a:solidFill>
                  <a:srgbClr val="FF0000"/>
                </a:solidFill>
                <a:latin typeface="Avenir Black Oblique" panose="02000503020000020003" pitchFamily="2" charset="0"/>
              </a:rPr>
              <a:t>(4 laser atom interferometer system)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D93DA74-97F9-4C13-95B0-53B1448F05C7}"/>
              </a:ext>
            </a:extLst>
          </p:cNvPr>
          <p:cNvSpPr/>
          <p:nvPr/>
        </p:nvSpPr>
        <p:spPr>
          <a:xfrm>
            <a:off x="4136961" y="4245970"/>
            <a:ext cx="709834" cy="782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46EC9768-BCBA-4283-9D64-00BD6E61AF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6" r="19540"/>
          <a:stretch/>
        </p:blipFill>
        <p:spPr bwMode="auto">
          <a:xfrm>
            <a:off x="9068307" y="3410549"/>
            <a:ext cx="2666516" cy="23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CBC963-BC17-40EC-8F72-1F573130AA27}"/>
              </a:ext>
            </a:extLst>
          </p:cNvPr>
          <p:cNvSpPr txBox="1"/>
          <p:nvPr/>
        </p:nvSpPr>
        <p:spPr>
          <a:xfrm>
            <a:off x="8917998" y="2088230"/>
            <a:ext cx="2967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venir Black Oblique" panose="02000503020000020003" pitchFamily="2" charset="0"/>
              </a:rPr>
              <a:t>Vescent Deployed Quantum</a:t>
            </a:r>
            <a:endParaRPr lang="en-US" sz="2400" b="1" i="1" dirty="0">
              <a:solidFill>
                <a:srgbClr val="FF0000"/>
              </a:solidFill>
              <a:latin typeface="Avenir Black Oblique" panose="02000503020000020003" pitchFamily="2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F80BBA5-DAC9-409C-996F-525E482976CD}"/>
              </a:ext>
            </a:extLst>
          </p:cNvPr>
          <p:cNvSpPr/>
          <p:nvPr/>
        </p:nvSpPr>
        <p:spPr>
          <a:xfrm>
            <a:off x="8469558" y="4236170"/>
            <a:ext cx="709834" cy="782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7D3158-C465-4779-B477-03DE361A6EBC}"/>
              </a:ext>
            </a:extLst>
          </p:cNvPr>
          <p:cNvSpPr/>
          <p:nvPr/>
        </p:nvSpPr>
        <p:spPr>
          <a:xfrm>
            <a:off x="302029" y="2075590"/>
            <a:ext cx="11722825" cy="4238918"/>
          </a:xfrm>
          <a:prstGeom prst="roundRect">
            <a:avLst>
              <a:gd name="adj" fmla="val 3416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0A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AA9EE-0332-B248-B6B6-29A5FA29A4C0}"/>
              </a:ext>
            </a:extLst>
          </p:cNvPr>
          <p:cNvCxnSpPr>
            <a:cxnSpLocks/>
          </p:cNvCxnSpPr>
          <p:nvPr/>
        </p:nvCxnSpPr>
        <p:spPr>
          <a:xfrm>
            <a:off x="2662990" y="749682"/>
            <a:ext cx="9529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27AD8DF-159E-4D25-AFFC-8A176E749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8131" y="2602318"/>
            <a:ext cx="2042776" cy="1323438"/>
          </a:xfrm>
          <a:prstGeom prst="rect">
            <a:avLst/>
          </a:prstGeom>
        </p:spPr>
      </p:pic>
      <p:pic>
        <p:nvPicPr>
          <p:cNvPr id="15" name="Picture 14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E5A1DEEB-69C3-40DC-B3FB-A824F96B6E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63" y="2674799"/>
            <a:ext cx="2865151" cy="1293694"/>
          </a:xfrm>
          <a:prstGeom prst="rect">
            <a:avLst/>
          </a:prstGeom>
        </p:spPr>
      </p:pic>
      <p:pic>
        <p:nvPicPr>
          <p:cNvPr id="16" name="Picture 15" descr="A picture containing monitor, sitting, black, cellphone&#10;&#10;Description automatically generated">
            <a:extLst>
              <a:ext uri="{FF2B5EF4-FFF2-40B4-BE49-F238E27FC236}">
                <a16:creationId xmlns:a16="http://schemas.microsoft.com/office/drawing/2014/main" id="{DB27E752-5165-4CB9-AB16-F62014DC8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53" y="2551868"/>
            <a:ext cx="2513794" cy="16239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2778E3-6E6C-47AE-9C1F-FB2B29630A73}"/>
              </a:ext>
            </a:extLst>
          </p:cNvPr>
          <p:cNvSpPr txBox="1"/>
          <p:nvPr/>
        </p:nvSpPr>
        <p:spPr>
          <a:xfrm>
            <a:off x="375517" y="4750351"/>
            <a:ext cx="3475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Lasers &amp; Electro-Optics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C0A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i="1" dirty="0">
                <a:solidFill>
                  <a:srgbClr val="0C0A0A"/>
                </a:solidFill>
                <a:latin typeface="Calibri" panose="020F0502020204030204"/>
              </a:rPr>
              <a:t>Atomic references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i="1" dirty="0">
                <a:solidFill>
                  <a:srgbClr val="0C0A0A"/>
                </a:solidFill>
                <a:latin typeface="Calibri" panose="020F0502020204030204"/>
              </a:rPr>
              <a:t>Laser sources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i="1" dirty="0">
                <a:solidFill>
                  <a:srgbClr val="0C0A0A"/>
                </a:solidFill>
                <a:latin typeface="Calibri" panose="020F0502020204030204"/>
              </a:rPr>
              <a:t>Offset locking modules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E0C817-7150-40E5-84A1-6CF7B63D7196}"/>
              </a:ext>
            </a:extLst>
          </p:cNvPr>
          <p:cNvSpPr txBox="1"/>
          <p:nvPr/>
        </p:nvSpPr>
        <p:spPr>
          <a:xfrm>
            <a:off x="8200263" y="1335449"/>
            <a:ext cx="2495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Multi-Laser Package, Control &amp; Lock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9DDDA6-CAD4-4A28-BD71-1C53E65865FA}"/>
              </a:ext>
            </a:extLst>
          </p:cNvPr>
          <p:cNvSpPr txBox="1"/>
          <p:nvPr/>
        </p:nvSpPr>
        <p:spPr>
          <a:xfrm>
            <a:off x="3775782" y="163165"/>
            <a:ext cx="7019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/>
              </a:rPr>
              <a:t>pport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/>
              </a:rPr>
              <a:t>: 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/>
              </a:rPr>
              <a:t>Research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/>
              </a:rPr>
              <a:t>, Development, 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/>
              </a:rPr>
              <a:t>&amp;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/>
              </a:rPr>
              <a:t>Deployed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E3309-1D22-45EA-907C-F0F94D799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9" t="4046" r="887" b="5267"/>
          <a:stretch/>
        </p:blipFill>
        <p:spPr>
          <a:xfrm>
            <a:off x="6875967" y="2594173"/>
            <a:ext cx="2230711" cy="13743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A73ECA9-D88C-432E-B526-2E5E454CD90F}"/>
              </a:ext>
            </a:extLst>
          </p:cNvPr>
          <p:cNvSpPr txBox="1"/>
          <p:nvPr/>
        </p:nvSpPr>
        <p:spPr>
          <a:xfrm>
            <a:off x="3775782" y="4732705"/>
            <a:ext cx="4417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Quantum Control Electronics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C0A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temp &amp; current controllers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i="1" dirty="0">
                <a:solidFill>
                  <a:srgbClr val="0C0A0A"/>
                </a:solidFill>
                <a:latin typeface="Calibri" panose="020F0502020204030204"/>
              </a:rPr>
              <a:t>Fast &amp; quiet PZT servos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C0A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i="1" dirty="0">
                <a:solidFill>
                  <a:srgbClr val="0C0A0A"/>
                </a:solidFill>
                <a:latin typeface="Calibri" panose="020F0502020204030204"/>
              </a:rPr>
              <a:t>PI</a:t>
            </a:r>
            <a:r>
              <a:rPr lang="en-US" sz="1600" b="1" i="1" baseline="30000" dirty="0">
                <a:solidFill>
                  <a:srgbClr val="0C0A0A"/>
                </a:solidFill>
                <a:latin typeface="Calibri" panose="020F0502020204030204"/>
              </a:rPr>
              <a:t>2</a:t>
            </a:r>
            <a:r>
              <a:rPr lang="en-US" sz="1600" b="1" i="1" dirty="0">
                <a:solidFill>
                  <a:srgbClr val="0C0A0A"/>
                </a:solidFill>
                <a:latin typeface="Calibri" panose="020F0502020204030204"/>
              </a:rPr>
              <a:t>D laser &amp; phase lock servos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C0A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40AD2-9DC8-477D-A48E-B560C022ACD1}"/>
              </a:ext>
            </a:extLst>
          </p:cNvPr>
          <p:cNvSpPr txBox="1"/>
          <p:nvPr/>
        </p:nvSpPr>
        <p:spPr>
          <a:xfrm>
            <a:off x="1496567" y="1310180"/>
            <a:ext cx="9754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1"/>
                </a:solidFill>
              </a:rPr>
              <a:t>Full Laser Solutions: </a:t>
            </a:r>
            <a:r>
              <a:rPr lang="en-US" sz="3600" b="1" i="1" dirty="0">
                <a:solidFill>
                  <a:schemeClr val="accent3"/>
                </a:solidFill>
              </a:rPr>
              <a:t>Sources, Stabilization, Control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209F1-9A1D-4E97-9AC5-04F85B442B9B}"/>
              </a:ext>
            </a:extLst>
          </p:cNvPr>
          <p:cNvSpPr txBox="1"/>
          <p:nvPr/>
        </p:nvSpPr>
        <p:spPr>
          <a:xfrm>
            <a:off x="7188951" y="4438762"/>
            <a:ext cx="433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1"/>
                </a:solidFill>
              </a:rPr>
              <a:t>It’s more than just the laser!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F72A9-C6A6-4F83-B670-B0ACA56AE6BD}"/>
              </a:ext>
            </a:extLst>
          </p:cNvPr>
          <p:cNvSpPr txBox="1"/>
          <p:nvPr/>
        </p:nvSpPr>
        <p:spPr>
          <a:xfrm>
            <a:off x="2008474" y="4195049"/>
            <a:ext cx="330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JILA &amp; JQI Inspired</a:t>
            </a: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8A210B10-FAAB-4366-A6EB-A32BA824BB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53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23F48-8C11-7248-850E-2089ACD59C04}"/>
              </a:ext>
            </a:extLst>
          </p:cNvPr>
          <p:cNvSpPr txBox="1">
            <a:spLocks/>
          </p:cNvSpPr>
          <p:nvPr/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0" i="0" kern="1200">
                <a:solidFill>
                  <a:schemeClr val="accent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0CEC9-44A1-428F-AFF8-06F9E9DC5823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AA9EE-0332-B248-B6B6-29A5FA29A4C0}"/>
              </a:ext>
            </a:extLst>
          </p:cNvPr>
          <p:cNvCxnSpPr>
            <a:cxnSpLocks/>
          </p:cNvCxnSpPr>
          <p:nvPr/>
        </p:nvCxnSpPr>
        <p:spPr>
          <a:xfrm>
            <a:off x="2662990" y="749682"/>
            <a:ext cx="9529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D4F23C-8151-CB42-A20E-E587F2EE8C94}"/>
              </a:ext>
            </a:extLst>
          </p:cNvPr>
          <p:cNvSpPr txBox="1"/>
          <p:nvPr/>
        </p:nvSpPr>
        <p:spPr>
          <a:xfrm>
            <a:off x="5000625" y="288592"/>
            <a:ext cx="663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Quantum Marketplace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044C1-099B-412A-97E1-3F388BA5496A}"/>
              </a:ext>
            </a:extLst>
          </p:cNvPr>
          <p:cNvSpPr txBox="1"/>
          <p:nvPr/>
        </p:nvSpPr>
        <p:spPr>
          <a:xfrm>
            <a:off x="217715" y="1210923"/>
            <a:ext cx="72481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3"/>
                </a:solidFill>
                <a:latin typeface="Calibri" panose="020F0502020204030204"/>
              </a:rPr>
              <a:t>Field Deployed 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uantum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Laser 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/>
              </a:rPr>
              <a:t>E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ngines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625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Clocks</a:t>
            </a:r>
          </a:p>
          <a:p>
            <a:pPr marL="457200" marR="0" lvl="0" indent="625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Computers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625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Sensors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82FDE-F17A-4A44-9991-9E0452BFEB39}"/>
              </a:ext>
            </a:extLst>
          </p:cNvPr>
          <p:cNvSpPr txBox="1"/>
          <p:nvPr/>
        </p:nvSpPr>
        <p:spPr>
          <a:xfrm>
            <a:off x="8215744" y="2610042"/>
            <a:ext cx="407561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9CE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9CE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9CE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Lasers &amp; Gas Reference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Beat-note Detector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Laser Drivers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Temperature Controllers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 demodulation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High-Bandwidth Laser Servo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Offset Phase Lock Servo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DFF939-4D88-43F3-8959-50331D5F76A5}"/>
              </a:ext>
            </a:extLst>
          </p:cNvPr>
          <p:cNvSpPr txBox="1"/>
          <p:nvPr/>
        </p:nvSpPr>
        <p:spPr>
          <a:xfrm>
            <a:off x="8215744" y="1863376"/>
            <a:ext cx="28428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Atom-Referenced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Agility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9D44E-ECAA-4E30-B55F-1D6B359F9185}"/>
              </a:ext>
            </a:extLst>
          </p:cNvPr>
          <p:cNvSpPr txBox="1"/>
          <p:nvPr/>
        </p:nvSpPr>
        <p:spPr>
          <a:xfrm>
            <a:off x="8215744" y="2817483"/>
            <a:ext cx="4223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&lt;20 W Total Electrical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&lt;0.5 L Volume</a:t>
            </a:r>
          </a:p>
        </p:txBody>
      </p:sp>
      <p:pic>
        <p:nvPicPr>
          <p:cNvPr id="14" name="Picture 1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B3CE652-8B44-47C1-9E26-489A6F2DB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2239238"/>
            <a:ext cx="7672080" cy="366944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9BD7F5B-04C6-4090-A219-0F56E06015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6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23F48-8C11-7248-850E-2089ACD59C04}"/>
              </a:ext>
            </a:extLst>
          </p:cNvPr>
          <p:cNvSpPr txBox="1">
            <a:spLocks/>
          </p:cNvSpPr>
          <p:nvPr/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0" i="0" kern="1200">
                <a:solidFill>
                  <a:schemeClr val="accent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0CEC9-44A1-428F-AFF8-06F9E9DC5823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AA9EE-0332-B248-B6B6-29A5FA29A4C0}"/>
              </a:ext>
            </a:extLst>
          </p:cNvPr>
          <p:cNvCxnSpPr>
            <a:cxnSpLocks/>
          </p:cNvCxnSpPr>
          <p:nvPr/>
        </p:nvCxnSpPr>
        <p:spPr>
          <a:xfrm>
            <a:off x="2662990" y="749682"/>
            <a:ext cx="9529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D4F23C-8151-CB42-A20E-E587F2EE8C94}"/>
              </a:ext>
            </a:extLst>
          </p:cNvPr>
          <p:cNvSpPr txBox="1"/>
          <p:nvPr/>
        </p:nvSpPr>
        <p:spPr>
          <a:xfrm>
            <a:off x="7036231" y="288592"/>
            <a:ext cx="459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Quantum Marketplace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FCF5D0A-8331-407F-B9A0-99B5834BE121}"/>
              </a:ext>
            </a:extLst>
          </p:cNvPr>
          <p:cNvSpPr txBox="1">
            <a:spLocks/>
          </p:cNvSpPr>
          <p:nvPr/>
        </p:nvSpPr>
        <p:spPr>
          <a:xfrm>
            <a:off x="1720918" y="1001421"/>
            <a:ext cx="9201924" cy="907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Optical Core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8CE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Quantum Laser Engines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A4232-1862-4239-A293-626A238A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81" y="2346428"/>
            <a:ext cx="6229350" cy="415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82089-44BF-4068-84F9-FB113E112AD7}"/>
              </a:ext>
            </a:extLst>
          </p:cNvPr>
          <p:cNvSpPr txBox="1"/>
          <p:nvPr/>
        </p:nvSpPr>
        <p:spPr>
          <a:xfrm>
            <a:off x="6598905" y="2919280"/>
            <a:ext cx="5309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Telecom style micro-optics assembly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accent1"/>
                </a:solidFill>
                <a:latin typeface="Calibri" panose="020F0502020204030204"/>
              </a:rPr>
              <a:t>Unit in a deployed clock running continuously for &gt; 3 years.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892A2C3-573E-4443-9313-3DF437779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15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19226E5-92FF-4F63-A46B-E43CE1EB46D8}"/>
              </a:ext>
            </a:extLst>
          </p:cNvPr>
          <p:cNvSpPr/>
          <p:nvPr/>
        </p:nvSpPr>
        <p:spPr>
          <a:xfrm>
            <a:off x="536009" y="4604434"/>
            <a:ext cx="5882822" cy="1855987"/>
          </a:xfrm>
          <a:prstGeom prst="roundRect">
            <a:avLst>
              <a:gd name="adj" fmla="val 3416"/>
            </a:avLst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0A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1AA9EE-0332-B248-B6B6-29A5FA29A4C0}"/>
              </a:ext>
            </a:extLst>
          </p:cNvPr>
          <p:cNvCxnSpPr>
            <a:cxnSpLocks/>
          </p:cNvCxnSpPr>
          <p:nvPr/>
        </p:nvCxnSpPr>
        <p:spPr>
          <a:xfrm>
            <a:off x="2662990" y="749682"/>
            <a:ext cx="9529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D4F23C-8151-CB42-A20E-E587F2EE8C94}"/>
              </a:ext>
            </a:extLst>
          </p:cNvPr>
          <p:cNvSpPr txBox="1"/>
          <p:nvPr/>
        </p:nvSpPr>
        <p:spPr>
          <a:xfrm>
            <a:off x="7036231" y="288592"/>
            <a:ext cx="459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Quantum Marketplace</a:t>
            </a:r>
          </a:p>
        </p:txBody>
      </p:sp>
      <p:pic>
        <p:nvPicPr>
          <p:cNvPr id="6146" name="Picture 2" descr="Allan deviations of the FFC-100">
            <a:extLst>
              <a:ext uri="{FF2B5EF4-FFF2-40B4-BE49-F238E27FC236}">
                <a16:creationId xmlns:a16="http://schemas.microsoft.com/office/drawing/2014/main" id="{404937C0-FF28-4820-88C8-9430EFB7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6" y="4754048"/>
            <a:ext cx="2429769" cy="153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DE75BF4-4593-4D00-9F62-24A5E0F099D6}"/>
              </a:ext>
            </a:extLst>
          </p:cNvPr>
          <p:cNvSpPr txBox="1"/>
          <p:nvPr/>
        </p:nvSpPr>
        <p:spPr>
          <a:xfrm>
            <a:off x="6783304" y="4455474"/>
            <a:ext cx="41178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Rad-hard versions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0A0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CE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Fielded units in Oklahoma operated through the recent deep freeze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DE2565-A9B3-4B13-8520-165304A9DA2C}"/>
              </a:ext>
            </a:extLst>
          </p:cNvPr>
          <p:cNvGrpSpPr/>
          <p:nvPr/>
        </p:nvGrpSpPr>
        <p:grpSpPr>
          <a:xfrm>
            <a:off x="3174008" y="4848680"/>
            <a:ext cx="3098770" cy="1413997"/>
            <a:chOff x="69619" y="713504"/>
            <a:chExt cx="4746221" cy="158634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7756F0-692E-4148-B0BF-160B5F1D9690}"/>
                </a:ext>
              </a:extLst>
            </p:cNvPr>
            <p:cNvCxnSpPr/>
            <p:nvPr/>
          </p:nvCxnSpPr>
          <p:spPr>
            <a:xfrm>
              <a:off x="601452" y="962087"/>
              <a:ext cx="0" cy="1156996"/>
            </a:xfrm>
            <a:prstGeom prst="line">
              <a:avLst/>
            </a:prstGeom>
            <a:ln w="25400">
              <a:solidFill>
                <a:srgbClr val="00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59E44E-BA8B-490F-91EC-EA30D09342CA}"/>
                </a:ext>
              </a:extLst>
            </p:cNvPr>
            <p:cNvCxnSpPr>
              <a:cxnSpLocks/>
            </p:cNvCxnSpPr>
            <p:nvPr/>
          </p:nvCxnSpPr>
          <p:spPr>
            <a:xfrm>
              <a:off x="448470" y="1969793"/>
              <a:ext cx="4259128" cy="0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953FAC-522F-4C44-B1D5-D6D4EE19D9DA}"/>
                </a:ext>
              </a:extLst>
            </p:cNvPr>
            <p:cNvSpPr txBox="1"/>
            <p:nvPr/>
          </p:nvSpPr>
          <p:spPr>
            <a:xfrm>
              <a:off x="3224113" y="1992074"/>
              <a:ext cx="1591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55DD01-BD2A-4770-888A-DDEBC96F3980}"/>
                </a:ext>
              </a:extLst>
            </p:cNvPr>
            <p:cNvSpPr txBox="1"/>
            <p:nvPr/>
          </p:nvSpPr>
          <p:spPr>
            <a:xfrm rot="16200000">
              <a:off x="-375847" y="1306477"/>
              <a:ext cx="1251925" cy="360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Spectrum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6074EA-8EB3-408A-9A2F-D5E9D99242A7}"/>
                </a:ext>
              </a:extLst>
            </p:cNvPr>
            <p:cNvCxnSpPr/>
            <p:nvPr/>
          </p:nvCxnSpPr>
          <p:spPr>
            <a:xfrm flipV="1">
              <a:off x="774797" y="1799321"/>
              <a:ext cx="0" cy="130342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6AF4DC-A0B5-492E-BD91-51DBAA1F419D}"/>
                </a:ext>
              </a:extLst>
            </p:cNvPr>
            <p:cNvCxnSpPr/>
            <p:nvPr/>
          </p:nvCxnSpPr>
          <p:spPr>
            <a:xfrm flipV="1">
              <a:off x="989096" y="1799321"/>
              <a:ext cx="0" cy="130342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E35A90-5EFB-4BA9-810B-093A308C857B}"/>
                </a:ext>
              </a:extLst>
            </p:cNvPr>
            <p:cNvCxnSpPr/>
            <p:nvPr/>
          </p:nvCxnSpPr>
          <p:spPr>
            <a:xfrm flipV="1">
              <a:off x="1203392" y="1799321"/>
              <a:ext cx="0" cy="130342"/>
            </a:xfrm>
            <a:prstGeom prst="line">
              <a:avLst/>
            </a:prstGeom>
            <a:ln w="254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6FDC65-2B79-4D43-8CEF-18FB13BEE7CA}"/>
                </a:ext>
              </a:extLst>
            </p:cNvPr>
            <p:cNvCxnSpPr/>
            <p:nvPr/>
          </p:nvCxnSpPr>
          <p:spPr>
            <a:xfrm flipV="1">
              <a:off x="1423255" y="1799321"/>
              <a:ext cx="0" cy="130342"/>
            </a:xfrm>
            <a:prstGeom prst="line">
              <a:avLst/>
            </a:prstGeom>
            <a:ln w="254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43F1DCE-1D96-4203-B138-AD70F7005226}"/>
                </a:ext>
              </a:extLst>
            </p:cNvPr>
            <p:cNvCxnSpPr/>
            <p:nvPr/>
          </p:nvCxnSpPr>
          <p:spPr>
            <a:xfrm flipV="1">
              <a:off x="1637550" y="1799321"/>
              <a:ext cx="0" cy="130342"/>
            </a:xfrm>
            <a:prstGeom prst="line">
              <a:avLst/>
            </a:prstGeom>
            <a:ln w="254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8FC182A-ABD1-491B-9723-CD5DB3509E2B}"/>
                </a:ext>
              </a:extLst>
            </p:cNvPr>
            <p:cNvCxnSpPr/>
            <p:nvPr/>
          </p:nvCxnSpPr>
          <p:spPr>
            <a:xfrm flipV="1">
              <a:off x="3819233" y="1799321"/>
              <a:ext cx="0" cy="130342"/>
            </a:xfrm>
            <a:prstGeom prst="line">
              <a:avLst/>
            </a:prstGeom>
            <a:ln w="254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01F9A4-6B7B-4E98-9461-ACF56FD951CA}"/>
                </a:ext>
              </a:extLst>
            </p:cNvPr>
            <p:cNvCxnSpPr/>
            <p:nvPr/>
          </p:nvCxnSpPr>
          <p:spPr>
            <a:xfrm flipV="1">
              <a:off x="4027964" y="1799321"/>
              <a:ext cx="0" cy="130342"/>
            </a:xfrm>
            <a:prstGeom prst="line">
              <a:avLst/>
            </a:prstGeom>
            <a:ln w="254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D241414-6943-4B35-B88B-F93BA18648D9}"/>
                </a:ext>
              </a:extLst>
            </p:cNvPr>
            <p:cNvCxnSpPr/>
            <p:nvPr/>
          </p:nvCxnSpPr>
          <p:spPr>
            <a:xfrm flipV="1">
              <a:off x="4242258" y="1799321"/>
              <a:ext cx="0" cy="130342"/>
            </a:xfrm>
            <a:prstGeom prst="line">
              <a:avLst/>
            </a:prstGeom>
            <a:ln w="254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76155F5-7C28-464C-89C4-EE662EA52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9174" y="1692059"/>
              <a:ext cx="0" cy="23760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64362DF-8564-41C7-8E6B-AF924C5BCF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3471" y="1559371"/>
              <a:ext cx="0" cy="370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4590C4D-CCB9-41B0-8893-AB710167B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3337" y="1411255"/>
              <a:ext cx="0" cy="51840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8E5EAC-4F55-4475-9C7E-75647D0EB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7633" y="1260053"/>
              <a:ext cx="0" cy="669611"/>
            </a:xfrm>
            <a:prstGeom prst="line">
              <a:avLst/>
            </a:prstGeom>
            <a:ln w="38100">
              <a:solidFill>
                <a:srgbClr val="EBE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84C0D11-3847-4E81-9C94-BC59E036F2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1929" y="1121195"/>
              <a:ext cx="0" cy="80847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DB9158B-BC24-4988-BD7A-6D0F9C68C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094" y="1202575"/>
              <a:ext cx="0" cy="72708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A56C7AE-6A19-4C84-AF97-3CFBEC73A8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6607" y="1300169"/>
              <a:ext cx="0" cy="62949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F481AEA-1A96-4ACD-8EF3-4FFF0E1CAF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0906" y="1463713"/>
              <a:ext cx="0" cy="46595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CF11FAC-B779-465A-A9CF-497137C89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5202" y="1639601"/>
              <a:ext cx="0" cy="29006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FBF72DC-22A7-4116-93E0-862135EC22FA}"/>
                </a:ext>
              </a:extLst>
            </p:cNvPr>
            <p:cNvCxnSpPr/>
            <p:nvPr/>
          </p:nvCxnSpPr>
          <p:spPr>
            <a:xfrm flipV="1">
              <a:off x="4445423" y="1799321"/>
              <a:ext cx="0" cy="130342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43639A-EE09-4893-8761-BAEF2032CDE8}"/>
                </a:ext>
              </a:extLst>
            </p:cNvPr>
            <p:cNvSpPr txBox="1"/>
            <p:nvPr/>
          </p:nvSpPr>
          <p:spPr>
            <a:xfrm>
              <a:off x="560300" y="1517432"/>
              <a:ext cx="5675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r>
                <a:rPr kumimoji="0" lang="en-US" sz="1200" b="1" i="1" u="none" strike="noStrike" kern="1200" cap="none" spc="0" normalizeH="0" baseline="-25000" noProof="0" dirty="0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CEO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E20015-7E06-4CE3-8FB9-415CA481FD10}"/>
                </a:ext>
              </a:extLst>
            </p:cNvPr>
            <p:cNvSpPr txBox="1"/>
            <p:nvPr/>
          </p:nvSpPr>
          <p:spPr>
            <a:xfrm>
              <a:off x="2384624" y="839132"/>
              <a:ext cx="560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r>
                <a:rPr kumimoji="0" lang="en-US" sz="1200" b="1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</a:t>
              </a:r>
              <a:endParaRPr kumimoji="0" lang="en-US" sz="1200" b="1" i="1" u="none" strike="noStrike" kern="1200" cap="none" spc="0" normalizeH="0" baseline="-2500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1E011C5-4431-4351-BF9C-009D77465700}"/>
                </a:ext>
              </a:extLst>
            </p:cNvPr>
            <p:cNvCxnSpPr/>
            <p:nvPr/>
          </p:nvCxnSpPr>
          <p:spPr>
            <a:xfrm>
              <a:off x="601452" y="1864492"/>
              <a:ext cx="173344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A7C8018-BECC-4E39-9D20-B95E174443C7}"/>
                </a:ext>
              </a:extLst>
            </p:cNvPr>
            <p:cNvCxnSpPr>
              <a:cxnSpLocks/>
            </p:cNvCxnSpPr>
            <p:nvPr/>
          </p:nvCxnSpPr>
          <p:spPr>
            <a:xfrm>
              <a:off x="2099013" y="1616211"/>
              <a:ext cx="219866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0DD05A-674D-4C47-BBC8-356E70ED9F69}"/>
                </a:ext>
              </a:extLst>
            </p:cNvPr>
            <p:cNvSpPr txBox="1"/>
            <p:nvPr/>
          </p:nvSpPr>
          <p:spPr>
            <a:xfrm>
              <a:off x="1879174" y="1280719"/>
              <a:ext cx="5026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r>
                <a:rPr kumimoji="0" lang="en-US" sz="1200" b="1" i="1" u="none" strike="noStrike" kern="1200" cap="none" spc="0" normalizeH="0" baseline="-25000" noProof="0" dirty="0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584C5F5-AFAD-470F-94F3-B7E0C257C8A8}"/>
                </a:ext>
              </a:extLst>
            </p:cNvPr>
            <p:cNvCxnSpPr/>
            <p:nvPr/>
          </p:nvCxnSpPr>
          <p:spPr>
            <a:xfrm flipV="1">
              <a:off x="2842953" y="919944"/>
              <a:ext cx="0" cy="1009718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EC50490-ACCE-4342-AA0C-D2845F3A2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2434" y="1136843"/>
              <a:ext cx="185871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headEnd type="triangle"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3613DD2-C3B9-4417-84A8-5276E4546F1E}"/>
                </a:ext>
              </a:extLst>
            </p:cNvPr>
            <p:cNvCxnSpPr>
              <a:cxnSpLocks/>
            </p:cNvCxnSpPr>
            <p:nvPr/>
          </p:nvCxnSpPr>
          <p:spPr>
            <a:xfrm>
              <a:off x="2828059" y="1140384"/>
              <a:ext cx="185871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headEnd type="triangle"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6C8D6D4-9BE2-410C-90BD-E6E79B829A16}"/>
                </a:ext>
              </a:extLst>
            </p:cNvPr>
            <p:cNvSpPr txBox="1"/>
            <p:nvPr/>
          </p:nvSpPr>
          <p:spPr>
            <a:xfrm>
              <a:off x="2803182" y="713504"/>
              <a:ext cx="560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r>
                <a:rPr kumimoji="0" lang="en-US" sz="1200" b="1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0C0A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clock</a:t>
              </a:r>
              <a:endParaRPr kumimoji="0" lang="en-US" sz="1200" b="1" i="1" u="none" strike="noStrike" kern="1200" cap="none" spc="0" normalizeH="0" baseline="-2500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6" name="Picture 6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361D4E-EF7A-48B9-A499-C575DC9DF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09" y="2923346"/>
            <a:ext cx="5681653" cy="141493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3627320-E03E-4C6A-896D-BC4D350DF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16" t="20555" r="16666" b="29583"/>
          <a:stretch/>
        </p:blipFill>
        <p:spPr>
          <a:xfrm>
            <a:off x="1083460" y="3813263"/>
            <a:ext cx="374983" cy="30251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E7A95E5-4160-4962-BF77-982278D9E4EA}"/>
              </a:ext>
            </a:extLst>
          </p:cNvPr>
          <p:cNvSpPr txBox="1"/>
          <p:nvPr/>
        </p:nvSpPr>
        <p:spPr>
          <a:xfrm>
            <a:off x="699656" y="1105908"/>
            <a:ext cx="52775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Turnkey Frequency Combs</a:t>
            </a:r>
          </a:p>
          <a:p>
            <a:pPr marL="801688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9CE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Discipline multiple lasers</a:t>
            </a:r>
          </a:p>
          <a:p>
            <a:pPr marL="801688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9CE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clocks</a:t>
            </a:r>
          </a:p>
          <a:p>
            <a:pPr marL="801688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1" dirty="0">
                <a:solidFill>
                  <a:srgbClr val="39CEFF"/>
                </a:solidFill>
                <a:latin typeface="Calibri" panose="020F0502020204030204"/>
              </a:rPr>
              <a:t>Sensing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39CE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9BB821C-42F9-464B-BAA6-4B3F641BD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6" y="2089296"/>
            <a:ext cx="3098919" cy="232419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C52D609-2123-4965-AE90-49438351D49B}"/>
              </a:ext>
            </a:extLst>
          </p:cNvPr>
          <p:cNvSpPr txBox="1"/>
          <p:nvPr/>
        </p:nvSpPr>
        <p:spPr>
          <a:xfrm>
            <a:off x="5469304" y="1261897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Field-Deployed Oscillators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(the heart of the comb)</a:t>
            </a:r>
          </a:p>
        </p:txBody>
      </p:sp>
      <p:pic>
        <p:nvPicPr>
          <p:cNvPr id="64" name="Picture 63" descr="Logo&#10;&#10;Description automatically generated">
            <a:extLst>
              <a:ext uri="{FF2B5EF4-FFF2-40B4-BE49-F238E27FC236}">
                <a16:creationId xmlns:a16="http://schemas.microsoft.com/office/drawing/2014/main" id="{CE45D89F-BA47-4AA1-A4D1-641A52C366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4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23F48-8C11-7248-850E-2089ACD59C04}"/>
              </a:ext>
            </a:extLst>
          </p:cNvPr>
          <p:cNvSpPr txBox="1">
            <a:spLocks/>
          </p:cNvSpPr>
          <p:nvPr/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0" i="0" kern="1200">
                <a:solidFill>
                  <a:schemeClr val="accent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0CEC9-44A1-428F-AFF8-06F9E9DC5823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4F23C-8151-CB42-A20E-E587F2EE8C94}"/>
              </a:ext>
            </a:extLst>
          </p:cNvPr>
          <p:cNvSpPr txBox="1"/>
          <p:nvPr/>
        </p:nvSpPr>
        <p:spPr>
          <a:xfrm>
            <a:off x="2249026" y="370659"/>
            <a:ext cx="914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CEFF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Feeding the Quantum Supply Chain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7A95E5-4160-4962-BF77-982278D9E4EA}"/>
              </a:ext>
            </a:extLst>
          </p:cNvPr>
          <p:cNvSpPr txBox="1"/>
          <p:nvPr/>
        </p:nvSpPr>
        <p:spPr>
          <a:xfrm>
            <a:off x="5221056" y="4014358"/>
            <a:ext cx="1482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Combs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D4B099F-9256-4699-BF61-58A38638CD22}"/>
              </a:ext>
            </a:extLst>
          </p:cNvPr>
          <p:cNvSpPr txBox="1"/>
          <p:nvPr/>
        </p:nvSpPr>
        <p:spPr>
          <a:xfrm>
            <a:off x="7471865" y="4212346"/>
            <a:ext cx="161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Micro-Optic Laser &amp; Optic Assemblies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13117B-3E27-46A3-88B7-133BCF25463E}"/>
              </a:ext>
            </a:extLst>
          </p:cNvPr>
          <p:cNvSpPr txBox="1"/>
          <p:nvPr/>
        </p:nvSpPr>
        <p:spPr>
          <a:xfrm>
            <a:off x="8934875" y="4143910"/>
            <a:ext cx="2069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Watt Level CW Lasers NIR-VIS-NUV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5B3E954-9214-4713-86CF-4F87F4E4D1F4}"/>
              </a:ext>
            </a:extLst>
          </p:cNvPr>
          <p:cNvSpPr txBox="1"/>
          <p:nvPr/>
        </p:nvSpPr>
        <p:spPr>
          <a:xfrm>
            <a:off x="214352" y="2944209"/>
            <a:ext cx="3699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SWaP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Deployable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Scalable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9CE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Designed for Quantum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F88F4-9A12-4583-A0B9-B1DC90DE7008}"/>
              </a:ext>
            </a:extLst>
          </p:cNvPr>
          <p:cNvSpPr txBox="1"/>
          <p:nvPr/>
        </p:nvSpPr>
        <p:spPr>
          <a:xfrm>
            <a:off x="267051" y="1510555"/>
            <a:ext cx="2726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Commercializing Technologies: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040AF83-B13A-4FC2-835A-E4751BAE0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45417"/>
              </p:ext>
            </p:extLst>
          </p:nvPr>
        </p:nvGraphicFramePr>
        <p:xfrm>
          <a:off x="3710905" y="1173474"/>
          <a:ext cx="7310539" cy="4463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811">
                  <a:extLst>
                    <a:ext uri="{9D8B030D-6E8A-4147-A177-3AD203B41FA5}">
                      <a16:colId xmlns:a16="http://schemas.microsoft.com/office/drawing/2014/main" val="3633351220"/>
                    </a:ext>
                  </a:extLst>
                </a:gridCol>
                <a:gridCol w="848795">
                  <a:extLst>
                    <a:ext uri="{9D8B030D-6E8A-4147-A177-3AD203B41FA5}">
                      <a16:colId xmlns:a16="http://schemas.microsoft.com/office/drawing/2014/main" val="2059665236"/>
                    </a:ext>
                  </a:extLst>
                </a:gridCol>
                <a:gridCol w="1231908">
                  <a:extLst>
                    <a:ext uri="{9D8B030D-6E8A-4147-A177-3AD203B41FA5}">
                      <a16:colId xmlns:a16="http://schemas.microsoft.com/office/drawing/2014/main" val="2947041855"/>
                    </a:ext>
                  </a:extLst>
                </a:gridCol>
                <a:gridCol w="910230">
                  <a:extLst>
                    <a:ext uri="{9D8B030D-6E8A-4147-A177-3AD203B41FA5}">
                      <a16:colId xmlns:a16="http://schemas.microsoft.com/office/drawing/2014/main" val="2754923962"/>
                    </a:ext>
                  </a:extLst>
                </a:gridCol>
                <a:gridCol w="1874795">
                  <a:extLst>
                    <a:ext uri="{9D8B030D-6E8A-4147-A177-3AD203B41FA5}">
                      <a16:colId xmlns:a16="http://schemas.microsoft.com/office/drawing/2014/main" val="1526460659"/>
                    </a:ext>
                  </a:extLst>
                </a:gridCol>
              </a:tblGrid>
              <a:tr h="7455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Timing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Computing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Sensing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Communicating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3614550"/>
                  </a:ext>
                </a:extLst>
              </a:tr>
              <a:tr h="7455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9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854616"/>
                  </a:ext>
                </a:extLst>
              </a:tr>
              <a:tr h="7455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9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266791"/>
                  </a:ext>
                </a:extLst>
              </a:tr>
              <a:tr h="7455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9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7540"/>
                  </a:ext>
                </a:extLst>
              </a:tr>
              <a:tr h="73534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9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081612"/>
                  </a:ext>
                </a:extLst>
              </a:tr>
              <a:tr h="7455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9C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251272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348A9A41-983C-430F-89B0-35661B5A2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502" y="2046115"/>
            <a:ext cx="828589" cy="53681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20514DE-E28C-4C71-BE6D-C0C3B641AD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5"/>
          <a:stretch/>
        </p:blipFill>
        <p:spPr>
          <a:xfrm>
            <a:off x="4955737" y="3422004"/>
            <a:ext cx="1255146" cy="6258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6A766B-1C8F-4138-A3A5-9C8F2DEFDE37}"/>
              </a:ext>
            </a:extLst>
          </p:cNvPr>
          <p:cNvSpPr/>
          <p:nvPr/>
        </p:nvSpPr>
        <p:spPr>
          <a:xfrm>
            <a:off x="4998861" y="4240712"/>
            <a:ext cx="1054905" cy="523220"/>
          </a:xfrm>
          <a:prstGeom prst="rect">
            <a:avLst/>
          </a:prstGeom>
          <a:solidFill>
            <a:schemeClr val="tx1"/>
          </a:solidFill>
          <a:ln>
            <a:solidFill>
              <a:srgbClr val="39C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Coming Soon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74F6C89-9DC2-4E41-B955-D1D95C0C9BB7}"/>
              </a:ext>
            </a:extLst>
          </p:cNvPr>
          <p:cNvSpPr txBox="1"/>
          <p:nvPr/>
        </p:nvSpPr>
        <p:spPr>
          <a:xfrm>
            <a:off x="3793657" y="1992449"/>
            <a:ext cx="129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51C3F3-3C59-4269-ADE0-314DEA19ABC8}"/>
              </a:ext>
            </a:extLst>
          </p:cNvPr>
          <p:cNvSpPr txBox="1"/>
          <p:nvPr/>
        </p:nvSpPr>
        <p:spPr>
          <a:xfrm>
            <a:off x="3694132" y="2642148"/>
            <a:ext cx="1493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Combs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Femtosecond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Oscillators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53319C-8AC9-4F81-BC22-9818F8EAF657}"/>
              </a:ext>
            </a:extLst>
          </p:cNvPr>
          <p:cNvSpPr txBox="1"/>
          <p:nvPr/>
        </p:nvSpPr>
        <p:spPr>
          <a:xfrm>
            <a:off x="3877517" y="3481485"/>
            <a:ext cx="107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Micro-Optic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C632F-BECB-4DB6-89D3-8C658B25C167}"/>
              </a:ext>
            </a:extLst>
          </p:cNvPr>
          <p:cNvSpPr txBox="1"/>
          <p:nvPr/>
        </p:nvSpPr>
        <p:spPr>
          <a:xfrm>
            <a:off x="3835480" y="4869128"/>
            <a:ext cx="1194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Ultra-Narrow Linewidth Lasers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625C969-B7DD-4258-B031-92A09A845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15" y="2733821"/>
            <a:ext cx="828589" cy="62144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4A71CDB-D3F3-479A-9B12-BDA34D83A4E5}"/>
              </a:ext>
            </a:extLst>
          </p:cNvPr>
          <p:cNvSpPr txBox="1"/>
          <p:nvPr/>
        </p:nvSpPr>
        <p:spPr>
          <a:xfrm>
            <a:off x="3703554" y="4130464"/>
            <a:ext cx="1326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Watt Level CW Lasers from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 to NUV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263901-7884-4BFE-ABB7-A3AA8676CD68}"/>
              </a:ext>
            </a:extLst>
          </p:cNvPr>
          <p:cNvSpPr/>
          <p:nvPr/>
        </p:nvSpPr>
        <p:spPr>
          <a:xfrm>
            <a:off x="4998861" y="4958819"/>
            <a:ext cx="1054905" cy="523220"/>
          </a:xfrm>
          <a:prstGeom prst="rect">
            <a:avLst/>
          </a:prstGeom>
          <a:solidFill>
            <a:schemeClr val="tx1"/>
          </a:solidFill>
          <a:ln>
            <a:solidFill>
              <a:srgbClr val="39C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Coming Soon</a:t>
            </a:r>
          </a:p>
        </p:txBody>
      </p:sp>
      <p:pic>
        <p:nvPicPr>
          <p:cNvPr id="1026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DDF85F5E-A5A8-4682-81FE-B1F7DED2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34" y="2133963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5C3D7BB2-0494-498C-8E31-B95C26496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74" y="2120351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A91C19D8-5D4E-4E2B-9738-4E10E44AD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502" y="2133963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F38605A0-3040-46AF-8BA6-D5E8705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096" y="2137158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E097506E-7064-4058-A98B-EECD05C2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33" y="2820627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84582422-A34F-483B-B1D9-C0CE55DFF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74" y="2820627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EDE350B0-040F-45B8-A62C-C721DFB1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502" y="2820627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43B95EBC-3A5F-4EE6-BF38-7BC9F30CB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33" y="3567953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03943DD2-D771-4B90-8446-DB24330C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74" y="3567953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6C9967B6-92A2-490A-B2F1-3A646102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502" y="3567953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9C8BD766-4BFA-4369-B0B0-A2049991A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096" y="3567953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FF8239D3-C2FA-4601-9742-167B0B8F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01" y="4351160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A6F1CFE1-116C-4679-9B5B-026D98E1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74" y="4354241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EE3EBE6F-A835-4606-B28B-0714CBC3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502" y="4342025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heck Mark Clip Art at Clker.com - vector clip art online, royalty free &amp;  public domain">
            <a:extLst>
              <a:ext uri="{FF2B5EF4-FFF2-40B4-BE49-F238E27FC236}">
                <a16:creationId xmlns:a16="http://schemas.microsoft.com/office/drawing/2014/main" id="{8792FA11-EBF1-4D53-B965-CB60A5FF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88" y="5029576"/>
            <a:ext cx="410437" cy="3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C318473C-57E9-4929-91EF-8ED4ED8159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56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D2A16373-3309-7149-996B-C76AB19A33AB}"/>
              </a:ext>
            </a:extLst>
          </p:cNvPr>
          <p:cNvSpPr/>
          <p:nvPr/>
        </p:nvSpPr>
        <p:spPr>
          <a:xfrm flipH="1">
            <a:off x="3843580" y="295140"/>
            <a:ext cx="8348420" cy="6569408"/>
          </a:xfrm>
          <a:prstGeom prst="rtTriangl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“Don’t be afraid to…">
            <a:extLst>
              <a:ext uri="{FF2B5EF4-FFF2-40B4-BE49-F238E27FC236}">
                <a16:creationId xmlns:a16="http://schemas.microsoft.com/office/drawing/2014/main" id="{28BC90F0-B40B-4FFA-B78B-D99491269AC6}"/>
              </a:ext>
            </a:extLst>
          </p:cNvPr>
          <p:cNvSpPr txBox="1">
            <a:spLocks/>
          </p:cNvSpPr>
          <p:nvPr/>
        </p:nvSpPr>
        <p:spPr>
          <a:xfrm>
            <a:off x="375315" y="2126499"/>
            <a:ext cx="5436708" cy="2408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4000" b="1" i="1" dirty="0">
                <a:solidFill>
                  <a:schemeClr val="accent3"/>
                </a:solidFill>
                <a:latin typeface="Avenir Book" panose="02000503020000020003" pitchFamily="2" charset="0"/>
                <a:ea typeface="Helvetica Neue Bold Condensed"/>
                <a:cs typeface="Helvetica Neue Bold Condensed"/>
                <a:sym typeface="Helvetica Neue Bold Condensed"/>
              </a:rPr>
              <a:t>Let us manufacture the laser systems for you</a:t>
            </a:r>
          </a:p>
          <a:p>
            <a:pPr marL="0" indent="0" algn="ctr">
              <a:buNone/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4000" b="1" i="1" dirty="0">
                <a:solidFill>
                  <a:schemeClr val="accent3"/>
                </a:solidFill>
                <a:latin typeface="Avenir Book" panose="02000503020000020003" pitchFamily="2" charset="0"/>
                <a:ea typeface="Helvetica Neue Bold Condensed"/>
                <a:cs typeface="Helvetica Neue Bold Condensed"/>
                <a:sym typeface="Helvetica Neue Bold Condensed"/>
              </a:rPr>
              <a:t>we’ve been doing it for &gt;15 years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0E27C8-9A71-C040-A855-75726575E192}"/>
              </a:ext>
            </a:extLst>
          </p:cNvPr>
          <p:cNvSpPr txBox="1">
            <a:spLocks/>
          </p:cNvSpPr>
          <p:nvPr/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0" i="0" kern="1200">
                <a:solidFill>
                  <a:schemeClr val="accent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0CEC9-44A1-428F-AFF8-06F9E9DC5823}" type="slidenum">
              <a:rPr lang="uk-UA" smtClean="0"/>
              <a:pPr/>
              <a:t>8</a:t>
            </a:fld>
            <a:endParaRPr lang="uk-U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1715C-6CC8-E54C-BE80-F09DCA66A94C}"/>
              </a:ext>
            </a:extLst>
          </p:cNvPr>
          <p:cNvCxnSpPr>
            <a:cxnSpLocks/>
          </p:cNvCxnSpPr>
          <p:nvPr/>
        </p:nvCxnSpPr>
        <p:spPr>
          <a:xfrm>
            <a:off x="2662990" y="749682"/>
            <a:ext cx="9529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6BB9B9-14F0-4341-9FB8-D7A274C5C12B}"/>
              </a:ext>
            </a:extLst>
          </p:cNvPr>
          <p:cNvSpPr txBox="1"/>
          <p:nvPr/>
        </p:nvSpPr>
        <p:spPr>
          <a:xfrm>
            <a:off x="7036231" y="288592"/>
            <a:ext cx="459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latin typeface="Avenir Book" panose="02000503020000020003" pitchFamily="2" charset="0"/>
              </a:rPr>
              <a:t>Quantum Marketplace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9B7E051-6F66-4A77-B08D-DE4900C2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06" y="1578588"/>
            <a:ext cx="5260588" cy="350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705008-3A3F-4EF2-A257-FD24A21D0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6" t="20555" r="16666" b="29583"/>
          <a:stretch/>
        </p:blipFill>
        <p:spPr>
          <a:xfrm>
            <a:off x="10324443" y="4411534"/>
            <a:ext cx="662168" cy="534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037B0-4F86-46E4-8A07-E9831F345C18}"/>
              </a:ext>
            </a:extLst>
          </p:cNvPr>
          <p:cNvSpPr txBox="1"/>
          <p:nvPr/>
        </p:nvSpPr>
        <p:spPr>
          <a:xfrm>
            <a:off x="7036231" y="1209256"/>
            <a:ext cx="355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Production cleanroom in Golden CO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6EBBB87-A025-4457-BCDC-7273E42563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8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D2A16373-3309-7149-996B-C76AB19A33AB}"/>
              </a:ext>
            </a:extLst>
          </p:cNvPr>
          <p:cNvSpPr/>
          <p:nvPr/>
        </p:nvSpPr>
        <p:spPr>
          <a:xfrm flipH="1">
            <a:off x="3843580" y="288592"/>
            <a:ext cx="8348420" cy="6569408"/>
          </a:xfrm>
          <a:prstGeom prst="rtTriangl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“Don’t be afraid to…">
            <a:extLst>
              <a:ext uri="{FF2B5EF4-FFF2-40B4-BE49-F238E27FC236}">
                <a16:creationId xmlns:a16="http://schemas.microsoft.com/office/drawing/2014/main" id="{5BF9114A-4270-4226-8512-8C9F6F353198}"/>
              </a:ext>
            </a:extLst>
          </p:cNvPr>
          <p:cNvSpPr txBox="1"/>
          <p:nvPr/>
        </p:nvSpPr>
        <p:spPr>
          <a:xfrm>
            <a:off x="465044" y="1220326"/>
            <a:ext cx="628098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3600" dirty="0">
                <a:solidFill>
                  <a:srgbClr val="FF0000"/>
                </a:solidFill>
                <a:latin typeface="Avenir Book" panose="02000503020000020003" pitchFamily="2" charset="0"/>
                <a:sym typeface="Helvetica Neue Bold Condensed"/>
              </a:rPr>
              <a:t>Contact us</a:t>
            </a:r>
            <a:endParaRPr lang="en-US" sz="36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“Don’t be afraid to…">
            <a:extLst>
              <a:ext uri="{FF2B5EF4-FFF2-40B4-BE49-F238E27FC236}">
                <a16:creationId xmlns:a16="http://schemas.microsoft.com/office/drawing/2014/main" id="{28BC90F0-B40B-4FFA-B78B-D99491269AC6}"/>
              </a:ext>
            </a:extLst>
          </p:cNvPr>
          <p:cNvSpPr txBox="1">
            <a:spLocks/>
          </p:cNvSpPr>
          <p:nvPr/>
        </p:nvSpPr>
        <p:spPr>
          <a:xfrm>
            <a:off x="639999" y="1926114"/>
            <a:ext cx="9369781" cy="2956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2400" dirty="0">
                <a:latin typeface="Avenir Book" panose="02000503020000020003" pitchFamily="2" charset="0"/>
                <a:ea typeface="Helvetica Neue Bold Condensed"/>
                <a:cs typeface="Helvetica Neue Bold Condensed"/>
                <a:sym typeface="Helvetica Neue Bold Condensed"/>
                <a:hlinkClick r:id="rId2"/>
              </a:rPr>
              <a:t>www.vescent.com</a:t>
            </a:r>
            <a:endParaRPr lang="en-US" sz="2400" dirty="0">
              <a:latin typeface="Avenir Book" panose="02000503020000020003" pitchFamily="2" charset="0"/>
              <a:ea typeface="Helvetica Neue Bold Condensed"/>
              <a:cs typeface="Helvetica Neue Bold Condensed"/>
              <a:sym typeface="Helvetica Neue Bold Condensed"/>
            </a:endParaRPr>
          </a:p>
          <a:p>
            <a:pPr>
              <a:buClr>
                <a:srgbClr val="FF0000"/>
              </a:buClr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2400" dirty="0">
                <a:latin typeface="Avenir Book" panose="02000503020000020003" pitchFamily="2" charset="0"/>
                <a:ea typeface="Helvetica Neue Bold Condensed"/>
                <a:cs typeface="Helvetica Neue Bold Condensed"/>
                <a:sym typeface="Helvetica Neue Bold Condensed"/>
                <a:hlinkClick r:id="rId3"/>
              </a:rPr>
              <a:t>sales@vescent.com</a:t>
            </a:r>
            <a:endParaRPr lang="en-US" sz="2400" dirty="0">
              <a:latin typeface="Avenir Book" panose="02000503020000020003" pitchFamily="2" charset="0"/>
              <a:ea typeface="Helvetica Neue Bold Condensed"/>
              <a:cs typeface="Helvetica Neue Bold Condensed"/>
              <a:sym typeface="Helvetica Neue Bold Condensed"/>
            </a:endParaRPr>
          </a:p>
          <a:p>
            <a:pPr>
              <a:buClr>
                <a:srgbClr val="FF0000"/>
              </a:buClr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2400" dirty="0">
                <a:latin typeface="Avenir Book" panose="02000503020000020003" pitchFamily="2" charset="0"/>
                <a:ea typeface="Helvetica Neue Bold Condensed"/>
                <a:cs typeface="Helvetica Neue Bold Condensed"/>
                <a:sym typeface="Helvetica Neue Bold Condensed"/>
              </a:rPr>
              <a:t>International Distributors: </a:t>
            </a:r>
          </a:p>
          <a:p>
            <a:pPr>
              <a:buClr>
                <a:srgbClr val="FF0000"/>
              </a:buClr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lang="en-US" sz="2400" dirty="0">
              <a:latin typeface="Avenir Book" panose="02000503020000020003" pitchFamily="2" charset="0"/>
              <a:ea typeface="Helvetica Neue Bold Condensed"/>
              <a:cs typeface="Helvetica Neue Bold Condensed"/>
              <a:sym typeface="Helvetica Neue Bold Condensed"/>
            </a:endParaRPr>
          </a:p>
          <a:p>
            <a:pPr>
              <a:buClr>
                <a:srgbClr val="FF0000"/>
              </a:buClr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lang="en-US" sz="2400" dirty="0">
              <a:latin typeface="Avenir Book" panose="02000503020000020003" pitchFamily="2" charset="0"/>
              <a:ea typeface="Helvetica Neue Bold Condensed"/>
              <a:cs typeface="Helvetica Neue Bold Condensed"/>
              <a:sym typeface="Helvetica Neue Bold Condensed"/>
            </a:endParaRPr>
          </a:p>
          <a:p>
            <a:pPr>
              <a:defRPr sz="6000" b="0">
                <a:solidFill>
                  <a:srgbClr val="F5FA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endParaRPr lang="en-US" sz="2400" dirty="0">
              <a:latin typeface="Avenir Book" panose="02000503020000020003" pitchFamily="2" charset="0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0E27C8-9A71-C040-A855-75726575E192}"/>
              </a:ext>
            </a:extLst>
          </p:cNvPr>
          <p:cNvSpPr txBox="1">
            <a:spLocks/>
          </p:cNvSpPr>
          <p:nvPr/>
        </p:nvSpPr>
        <p:spPr>
          <a:xfrm>
            <a:off x="11526332" y="6224335"/>
            <a:ext cx="382301" cy="38230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b="0" i="0" kern="1200">
                <a:solidFill>
                  <a:schemeClr val="accent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A0CEC9-44A1-428F-AFF8-06F9E9DC5823}" type="slidenum">
              <a:rPr lang="uk-UA" smtClean="0"/>
              <a:pPr/>
              <a:t>9</a:t>
            </a:fld>
            <a:endParaRPr lang="uk-U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1715C-6CC8-E54C-BE80-F09DCA66A94C}"/>
              </a:ext>
            </a:extLst>
          </p:cNvPr>
          <p:cNvCxnSpPr>
            <a:cxnSpLocks/>
          </p:cNvCxnSpPr>
          <p:nvPr/>
        </p:nvCxnSpPr>
        <p:spPr>
          <a:xfrm>
            <a:off x="2662990" y="749682"/>
            <a:ext cx="9529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6BB9B9-14F0-4341-9FB8-D7A274C5C12B}"/>
              </a:ext>
            </a:extLst>
          </p:cNvPr>
          <p:cNvSpPr txBox="1"/>
          <p:nvPr/>
        </p:nvSpPr>
        <p:spPr>
          <a:xfrm>
            <a:off x="7036231" y="288592"/>
            <a:ext cx="459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latin typeface="Avenir Book" panose="02000503020000020003" pitchFamily="2" charset="0"/>
              </a:rPr>
              <a:t>Quantum Marketplace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E8C01-4320-4AE1-AD0C-4091BD7369E7}"/>
              </a:ext>
            </a:extLst>
          </p:cNvPr>
          <p:cNvSpPr txBox="1"/>
          <p:nvPr/>
        </p:nvSpPr>
        <p:spPr>
          <a:xfrm>
            <a:off x="763916" y="4427523"/>
            <a:ext cx="56832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venir Book" panose="02000503020000020003"/>
              </a:rPr>
              <a:t>14998 W. 6th Ave., Suite 700</a:t>
            </a:r>
            <a:br>
              <a:rPr lang="en-US" sz="2000" dirty="0">
                <a:latin typeface="Avenir Book" panose="02000503020000020003"/>
              </a:rPr>
            </a:br>
            <a:r>
              <a:rPr lang="en-US" sz="2000" b="0" i="0" dirty="0">
                <a:effectLst/>
                <a:latin typeface="Avenir Book" panose="02000503020000020003"/>
              </a:rPr>
              <a:t>Golden, CO 80401 </a:t>
            </a:r>
          </a:p>
          <a:p>
            <a:r>
              <a:rPr lang="en-US" sz="2000" b="0" i="0" dirty="0">
                <a:effectLst/>
                <a:latin typeface="Avenir Book" panose="02000503020000020003"/>
              </a:rPr>
              <a:t>USA</a:t>
            </a:r>
            <a:br>
              <a:rPr lang="en-US" sz="2000" dirty="0">
                <a:latin typeface="Avenir Book" panose="02000503020000020003"/>
              </a:rPr>
            </a:br>
            <a:r>
              <a:rPr lang="en-US" sz="2000" b="0" i="0" dirty="0">
                <a:effectLst/>
                <a:latin typeface="Avenir Book" panose="02000503020000020003"/>
              </a:rPr>
              <a:t>Tel:  +1 (303) 296-6766</a:t>
            </a:r>
            <a:br>
              <a:rPr lang="en-US" sz="2000" dirty="0">
                <a:latin typeface="Avenir Book" panose="02000503020000020003"/>
              </a:rPr>
            </a:br>
            <a:r>
              <a:rPr lang="en-US" sz="2000" b="0" i="0" dirty="0">
                <a:effectLst/>
                <a:latin typeface="Avenir Book" panose="02000503020000020003"/>
              </a:rPr>
              <a:t>Fax: +1 (303) 296 6783</a:t>
            </a:r>
            <a:endParaRPr lang="en-US" sz="2000" dirty="0">
              <a:latin typeface="Avenir Book" panose="0200050302000002000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56D64C-225B-4500-9938-126FAF024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16" y="3530010"/>
            <a:ext cx="4744217" cy="190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E2BDCF-503A-473F-8951-D7BFFB127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80" y="1010094"/>
            <a:ext cx="4215324" cy="238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BBAC1B-9752-4F32-ADFD-969AB0F2883B}"/>
              </a:ext>
            </a:extLst>
          </p:cNvPr>
          <p:cNvSpPr txBox="1"/>
          <p:nvPr/>
        </p:nvSpPr>
        <p:spPr>
          <a:xfrm>
            <a:off x="1056090" y="3357963"/>
            <a:ext cx="6557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>
                <a:latin typeface="Avenir Book" panose="02000503020000020003"/>
                <a:hlinkClick r:id="rId6"/>
              </a:rPr>
              <a:t>vescent</a:t>
            </a:r>
            <a:r>
              <a:rPr lang="en-US" dirty="0">
                <a:hlinkClick r:id="rId6"/>
              </a:rPr>
              <a:t>.com/us/contact/international-distributors.html</a:t>
            </a:r>
            <a:r>
              <a:rPr lang="en-US" dirty="0"/>
              <a:t> 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EE7F815-BC7E-4EE2-ABF5-EB4CDC4F804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84"/>
            <a:ext cx="2880975" cy="8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184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FFFFFF"/>
      </a:dk1>
      <a:lt1>
        <a:srgbClr val="0C0A0A"/>
      </a:lt1>
      <a:dk2>
        <a:srgbClr val="13071D"/>
      </a:dk2>
      <a:lt2>
        <a:srgbClr val="E7E6E6"/>
      </a:lt2>
      <a:accent1>
        <a:srgbClr val="FF0000"/>
      </a:accent1>
      <a:accent2>
        <a:srgbClr val="9C0000"/>
      </a:accent2>
      <a:accent3>
        <a:srgbClr val="38CEFF"/>
      </a:accent3>
      <a:accent4>
        <a:srgbClr val="FFC000"/>
      </a:accent4>
      <a:accent5>
        <a:srgbClr val="4472FF"/>
      </a:accent5>
      <a:accent6>
        <a:srgbClr val="FF4347"/>
      </a:accent6>
      <a:hlink>
        <a:srgbClr val="0563C1"/>
      </a:hlink>
      <a:folHlink>
        <a:srgbClr val="00FFF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1F8603AB-B2D8-4398-ACEF-2AF3051DFC25}" vid="{0200F906-75B7-4F6C-B214-D37EDE533A9C}"/>
    </a:ext>
  </a:extLst>
</a:theme>
</file>

<file path=ppt/theme/theme2.xml><?xml version="1.0" encoding="utf-8"?>
<a:theme xmlns:a="http://schemas.openxmlformats.org/drawingml/2006/main" name="1_Custom Design">
  <a:themeElements>
    <a:clrScheme name="Custom 2">
      <a:dk1>
        <a:srgbClr val="FFFFFF"/>
      </a:dk1>
      <a:lt1>
        <a:srgbClr val="0C0A0A"/>
      </a:lt1>
      <a:dk2>
        <a:srgbClr val="13071D"/>
      </a:dk2>
      <a:lt2>
        <a:srgbClr val="E7E6E6"/>
      </a:lt2>
      <a:accent1>
        <a:srgbClr val="FF0000"/>
      </a:accent1>
      <a:accent2>
        <a:srgbClr val="9C0000"/>
      </a:accent2>
      <a:accent3>
        <a:srgbClr val="38CEFF"/>
      </a:accent3>
      <a:accent4>
        <a:srgbClr val="FFC000"/>
      </a:accent4>
      <a:accent5>
        <a:srgbClr val="4472FF"/>
      </a:accent5>
      <a:accent6>
        <a:srgbClr val="FF4347"/>
      </a:accent6>
      <a:hlink>
        <a:srgbClr val="0563C1"/>
      </a:hlink>
      <a:folHlink>
        <a:srgbClr val="00FFF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1F8603AB-B2D8-4398-ACEF-2AF3051DFC25}" vid="{0200F906-75B7-4F6C-B214-D37EDE533A9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3563F24F6AD747A41CEE3465AC9C3F" ma:contentTypeVersion="4" ma:contentTypeDescription="Create a new document." ma:contentTypeScope="" ma:versionID="f1bf2b4e1a8a4c6ce7db4f98d51153ee">
  <xsd:schema xmlns:xsd="http://www.w3.org/2001/XMLSchema" xmlns:xs="http://www.w3.org/2001/XMLSchema" xmlns:p="http://schemas.microsoft.com/office/2006/metadata/properties" xmlns:ns3="d91fd77d-05cd-4b54-b619-b7fd8b5a4531" targetNamespace="http://schemas.microsoft.com/office/2006/metadata/properties" ma:root="true" ma:fieldsID="77ff315a3f83d7facaf17754accf3961" ns3:_="">
    <xsd:import namespace="d91fd77d-05cd-4b54-b619-b7fd8b5a45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fd77d-05cd-4b54-b619-b7fd8b5a45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C386E9-6E22-442E-862E-82F2B7D341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1fd77d-05cd-4b54-b619-b7fd8b5a45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756CE2-F6BB-474F-A036-9E236DA270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73EA5A-EC3E-430F-8CAB-4BD6D1B5CC2D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d91fd77d-05cd-4b54-b619-b7fd8b5a4531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Vescent Blank</Template>
  <TotalTime>5438</TotalTime>
  <Words>381</Words>
  <Application>Microsoft Office PowerPoint</Application>
  <PresentationFormat>Widescreen</PresentationFormat>
  <Paragraphs>111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Avenir Black</vt:lpstr>
      <vt:lpstr>Avenir Black Oblique</vt:lpstr>
      <vt:lpstr>Avenir Book</vt:lpstr>
      <vt:lpstr>Avenir Light</vt:lpstr>
      <vt:lpstr>Avenir-Book</vt:lpstr>
      <vt:lpstr>Calibri</vt:lpstr>
      <vt:lpstr>Calibri Light</vt:lpstr>
      <vt:lpstr>Segoe UI</vt:lpstr>
      <vt:lpstr>WorkSans-Regular_Light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Knabe</dc:creator>
  <cp:lastModifiedBy>Scott Davis</cp:lastModifiedBy>
  <cp:revision>244</cp:revision>
  <dcterms:created xsi:type="dcterms:W3CDTF">2019-07-30T16:02:31Z</dcterms:created>
  <dcterms:modified xsi:type="dcterms:W3CDTF">2021-05-26T19:52:04Z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0x0101008C3563F24F6AD747A41CEE3465AC9C3F</vt:lpwstr>
  </property>
</Properties>
</file>