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582" r:id="rId2"/>
    <p:sldId id="575" r:id="rId3"/>
    <p:sldId id="579" r:id="rId4"/>
    <p:sldId id="580" r:id="rId5"/>
    <p:sldId id="578" r:id="rId6"/>
    <p:sldId id="4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muelledi\AppData\Local\Microsoft\Windows\INetCache\Content.Outlook\1L7PNJOG\HOPS%20Powers%20SLM%20STM%205-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Power at Selected Wavelengths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SLM &amp; STM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2-4869-A710-6A2DFE76365A}"/>
              </c:ext>
            </c:extLst>
          </c:dPt>
          <c:dPt>
            <c:idx val="1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2-4869-A710-6A2DFE76365A}"/>
              </c:ext>
            </c:extLst>
          </c:dPt>
          <c:dPt>
            <c:idx val="2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C2-4869-A710-6A2DFE76365A}"/>
              </c:ext>
            </c:extLst>
          </c:dPt>
          <c:dPt>
            <c:idx val="3"/>
            <c:invertIfNegative val="0"/>
            <c:bubble3D val="0"/>
            <c:spPr>
              <a:solidFill>
                <a:srgbClr val="0066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4C2-4869-A710-6A2DFE76365A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4C2-4869-A710-6A2DFE76365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4C2-4869-A710-6A2DFE76365A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4C2-4869-A710-6A2DFE76365A}"/>
              </c:ext>
            </c:extLst>
          </c:dPt>
          <c:dPt>
            <c:idx val="7"/>
            <c:invertIfNegative val="0"/>
            <c:bubble3D val="0"/>
            <c:spPr>
              <a:solidFill>
                <a:srgbClr val="F7DC3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4C2-4869-A710-6A2DFE76365A}"/>
              </c:ext>
            </c:extLst>
          </c:dPt>
          <c:dPt>
            <c:idx val="8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4C2-4869-A710-6A2DFE76365A}"/>
              </c:ext>
            </c:extLst>
          </c:dPt>
          <c:cat>
            <c:numRef>
              <c:f>Sheet1!$A$3:$A$13</c:f>
              <c:numCache>
                <c:formatCode>General</c:formatCode>
                <c:ptCount val="11"/>
                <c:pt idx="0">
                  <c:v>355</c:v>
                </c:pt>
                <c:pt idx="1">
                  <c:v>460</c:v>
                </c:pt>
                <c:pt idx="2">
                  <c:v>480</c:v>
                </c:pt>
                <c:pt idx="3">
                  <c:v>488</c:v>
                </c:pt>
                <c:pt idx="4">
                  <c:v>514</c:v>
                </c:pt>
                <c:pt idx="5">
                  <c:v>532</c:v>
                </c:pt>
                <c:pt idx="6">
                  <c:v>561</c:v>
                </c:pt>
                <c:pt idx="7">
                  <c:v>577</c:v>
                </c:pt>
                <c:pt idx="8">
                  <c:v>590</c:v>
                </c:pt>
                <c:pt idx="9">
                  <c:v>639</c:v>
                </c:pt>
                <c:pt idx="10">
                  <c:v>1064</c:v>
                </c:pt>
              </c:numCache>
            </c:numRef>
          </c:cat>
          <c:val>
            <c:numRef>
              <c:f>Sheet1!$B$3:$B$13</c:f>
              <c:numCache>
                <c:formatCode>0</c:formatCode>
                <c:ptCount val="11"/>
                <c:pt idx="0">
                  <c:v>100</c:v>
                </c:pt>
                <c:pt idx="1">
                  <c:v>1000</c:v>
                </c:pt>
                <c:pt idx="2">
                  <c:v>2000</c:v>
                </c:pt>
                <c:pt idx="3">
                  <c:v>2000</c:v>
                </c:pt>
                <c:pt idx="4">
                  <c:v>4000</c:v>
                </c:pt>
                <c:pt idx="5">
                  <c:v>5000</c:v>
                </c:pt>
                <c:pt idx="6">
                  <c:v>500</c:v>
                </c:pt>
                <c:pt idx="7">
                  <c:v>2000</c:v>
                </c:pt>
                <c:pt idx="8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4C2-4869-A710-6A2DFE76365A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STM</c:v>
                </c:pt>
              </c:strCache>
            </c:strRef>
          </c:tx>
          <c:spPr>
            <a:pattFill prst="dk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4C2-4869-A710-6A2DFE76365A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rgbClr val="3333FF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54C2-4869-A710-6A2DFE76365A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66FF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54C2-4869-A710-6A2DFE76365A}"/>
              </c:ext>
            </c:extLst>
          </c:dPt>
          <c:dPt>
            <c:idx val="3"/>
            <c:invertIfNegative val="0"/>
            <c:bubble3D val="0"/>
            <c:spPr>
              <a:pattFill prst="dkDnDiag">
                <a:fgClr>
                  <a:srgbClr val="0066CC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4C2-4869-A710-6A2DFE76365A}"/>
              </c:ext>
            </c:extLst>
          </c:dPt>
          <c:dPt>
            <c:idx val="4"/>
            <c:invertIfNegative val="0"/>
            <c:bubble3D val="0"/>
            <c:spPr>
              <a:pattFill prst="dkDnDiag">
                <a:fgClr>
                  <a:srgbClr val="92D05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4C2-4869-A710-6A2DFE76365A}"/>
              </c:ext>
            </c:extLst>
          </c:dPt>
          <c:dPt>
            <c:idx val="5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54C2-4869-A710-6A2DFE76365A}"/>
              </c:ext>
            </c:extLst>
          </c:dPt>
          <c:dPt>
            <c:idx val="6"/>
            <c:invertIfNegative val="0"/>
            <c:bubble3D val="0"/>
            <c:spPr>
              <a:pattFill prst="pct70">
                <a:fgClr>
                  <a:srgbClr val="FFFF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54C2-4869-A710-6A2DFE76365A}"/>
              </c:ext>
            </c:extLst>
          </c:dPt>
          <c:dPt>
            <c:idx val="7"/>
            <c:invertIfNegative val="0"/>
            <c:bubble3D val="0"/>
            <c:spPr>
              <a:pattFill prst="dkDnDiag">
                <a:fgClr>
                  <a:srgbClr val="F7DC3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54C2-4869-A710-6A2DFE76365A}"/>
              </c:ext>
            </c:extLst>
          </c:dPt>
          <c:dPt>
            <c:idx val="8"/>
            <c:invertIfNegative val="0"/>
            <c:bubble3D val="0"/>
            <c:spPr>
              <a:pattFill prst="dkDnDiag">
                <a:fgClr>
                  <a:srgbClr val="FF9966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54C2-4869-A710-6A2DFE76365A}"/>
              </c:ext>
            </c:extLst>
          </c:dPt>
          <c:dPt>
            <c:idx val="9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54C2-4869-A710-6A2DFE76365A}"/>
              </c:ext>
            </c:extLst>
          </c:dPt>
          <c:dPt>
            <c:idx val="10"/>
            <c:invertIfNegative val="0"/>
            <c:bubble3D val="0"/>
            <c:spPr>
              <a:pattFill prst="dkDnDiag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54C2-4869-A710-6A2DFE76365A}"/>
              </c:ext>
            </c:extLst>
          </c:dPt>
          <c:cat>
            <c:numRef>
              <c:f>Sheet1!$A$3:$A$13</c:f>
              <c:numCache>
                <c:formatCode>General</c:formatCode>
                <c:ptCount val="11"/>
                <c:pt idx="0">
                  <c:v>355</c:v>
                </c:pt>
                <c:pt idx="1">
                  <c:v>460</c:v>
                </c:pt>
                <c:pt idx="2">
                  <c:v>480</c:v>
                </c:pt>
                <c:pt idx="3">
                  <c:v>488</c:v>
                </c:pt>
                <c:pt idx="4">
                  <c:v>514</c:v>
                </c:pt>
                <c:pt idx="5">
                  <c:v>532</c:v>
                </c:pt>
                <c:pt idx="6">
                  <c:v>561</c:v>
                </c:pt>
                <c:pt idx="7">
                  <c:v>577</c:v>
                </c:pt>
                <c:pt idx="8">
                  <c:v>590</c:v>
                </c:pt>
                <c:pt idx="9">
                  <c:v>639</c:v>
                </c:pt>
                <c:pt idx="10">
                  <c:v>1064</c:v>
                </c:pt>
              </c:numCache>
            </c:numRef>
          </c:cat>
          <c:val>
            <c:numRef>
              <c:f>Sheet1!$C$3:$C$13</c:f>
              <c:numCache>
                <c:formatCode>0</c:formatCode>
                <c:ptCount val="11"/>
                <c:pt idx="0">
                  <c:v>250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4000</c:v>
                </c:pt>
                <c:pt idx="5">
                  <c:v>20000</c:v>
                </c:pt>
                <c:pt idx="6">
                  <c:v>3000</c:v>
                </c:pt>
                <c:pt idx="7">
                  <c:v>3000</c:v>
                </c:pt>
                <c:pt idx="8">
                  <c:v>3000</c:v>
                </c:pt>
                <c:pt idx="9">
                  <c:v>2000</c:v>
                </c:pt>
                <c:pt idx="1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54C2-4869-A710-6A2DFE763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02883984"/>
        <c:axId val="902884312"/>
      </c:barChart>
      <c:catAx>
        <c:axId val="9028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884312"/>
        <c:crosses val="autoZero"/>
        <c:auto val="1"/>
        <c:lblAlgn val="ctr"/>
        <c:lblOffset val="100"/>
        <c:noMultiLvlLbl val="0"/>
      </c:catAx>
      <c:valAx>
        <c:axId val="90288431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883984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2ABDB-40F9-4BC1-8DDE-8D7989B01461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8EF4F-6750-410B-BF12-65337019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9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2EBE4-CEE5-45D4-A959-21A4D2DC337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9788" y="4379229"/>
            <a:ext cx="9696594" cy="8933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9788" y="5325596"/>
            <a:ext cx="9696594" cy="566309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6459" cy="4288536"/>
          </a:xfrm>
          <a:prstGeom prst="rect">
            <a:avLst/>
          </a:prstGeom>
        </p:spPr>
      </p:pic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43887"/>
            <a:ext cx="702733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Pg. </a:t>
            </a:r>
            <a:fld id="{DCD723B5-ED22-4FF2-8728-4889998326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739" y="6303106"/>
            <a:ext cx="1840358" cy="455033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904621"/>
            <a:ext cx="3413234" cy="295275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Click to edit master  text style</a:t>
            </a:r>
          </a:p>
        </p:txBody>
      </p:sp>
    </p:spTree>
    <p:extLst>
      <p:ext uri="{BB962C8B-B14F-4D97-AF65-F5344CB8AC3E}">
        <p14:creationId xmlns:p14="http://schemas.microsoft.com/office/powerpoint/2010/main" val="192519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_On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22094" y="7918"/>
            <a:ext cx="10416388" cy="131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aseline="0">
                <a:solidFill>
                  <a:srgbClr val="003658"/>
                </a:solidFill>
              </a:defRPr>
            </a:lvl1pPr>
          </a:lstStyle>
          <a:p>
            <a:pPr lvl="0"/>
            <a:r>
              <a:rPr lang="en-US" dirty="0"/>
              <a:t>Click to edit Headline</a:t>
            </a:r>
            <a:br>
              <a:rPr lang="en-US" dirty="0"/>
            </a:br>
            <a:r>
              <a:rPr lang="en-US" dirty="0"/>
              <a:t>Arial font 28pt bold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9412" y="1131093"/>
            <a:ext cx="10972800" cy="4525963"/>
          </a:xfrm>
        </p:spPr>
        <p:txBody>
          <a:bodyPr/>
          <a:lstStyle>
            <a:lvl1pPr marL="230712" indent="-230712">
              <a:lnSpc>
                <a:spcPct val="100000"/>
              </a:lnSpc>
              <a:spcAft>
                <a:spcPts val="800"/>
              </a:spcAft>
              <a:buClr>
                <a:srgbClr val="003366"/>
              </a:buClr>
              <a:defRPr sz="2133"/>
            </a:lvl1pPr>
            <a:lvl2pPr indent="-304792">
              <a:lnSpc>
                <a:spcPct val="100000"/>
              </a:lnSpc>
              <a:spcAft>
                <a:spcPts val="800"/>
              </a:spcAft>
              <a:buClr>
                <a:srgbClr val="003366"/>
              </a:buClr>
              <a:defRPr sz="2000"/>
            </a:lvl2pPr>
            <a:lvl3pPr indent="-304792">
              <a:lnSpc>
                <a:spcPct val="100000"/>
              </a:lnSpc>
              <a:spcAft>
                <a:spcPts val="800"/>
              </a:spcAft>
              <a:buClr>
                <a:srgbClr val="003366"/>
              </a:buClr>
              <a:defRPr sz="1867"/>
            </a:lvl3pPr>
            <a:lvl4pPr indent="-304792">
              <a:lnSpc>
                <a:spcPct val="100000"/>
              </a:lnSpc>
              <a:spcAft>
                <a:spcPts val="800"/>
              </a:spcAft>
              <a:buClr>
                <a:srgbClr val="003366"/>
              </a:buClr>
              <a:defRPr sz="1733"/>
            </a:lvl4pPr>
            <a:lvl5pPr indent="-304792">
              <a:lnSpc>
                <a:spcPct val="100000"/>
              </a:lnSpc>
              <a:spcAft>
                <a:spcPts val="800"/>
              </a:spcAft>
              <a:buClr>
                <a:srgbClr val="003366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54861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315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9332" y="3038951"/>
            <a:ext cx="8534400" cy="6949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baseline="0">
                <a:solidFill>
                  <a:srgbClr val="003658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Title – Arial font 24pt bold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62738" y="3499812"/>
            <a:ext cx="6605660" cy="5381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rgbClr val="00365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subtitle – Arial font 16pt non-bold</a:t>
            </a:r>
          </a:p>
        </p:txBody>
      </p:sp>
    </p:spTree>
    <p:extLst>
      <p:ext uri="{BB962C8B-B14F-4D97-AF65-F5344CB8AC3E}">
        <p14:creationId xmlns:p14="http://schemas.microsoft.com/office/powerpoint/2010/main" val="14321220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 txBox="1">
            <a:spLocks/>
          </p:cNvSpPr>
          <p:nvPr userDrawn="1"/>
        </p:nvSpPr>
        <p:spPr bwMode="white">
          <a:xfrm>
            <a:off x="1102784" y="6529388"/>
            <a:ext cx="7874000" cy="33496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800" b="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800" dirty="0"/>
              <a:t>NCCAVS Symposium – June 7</a:t>
            </a:r>
            <a:r>
              <a:rPr lang="en-US" sz="800" baseline="30000" dirty="0"/>
              <a:t>th</a:t>
            </a:r>
            <a:r>
              <a:rPr lang="en-US" sz="800" dirty="0"/>
              <a:t> 2017</a:t>
            </a:r>
            <a:endParaRPr lang="de-DE" sz="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5403" y="1484317"/>
            <a:ext cx="9601200" cy="43926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8288" indent="-268288">
              <a:spcBef>
                <a:spcPts val="600"/>
              </a:spcBef>
              <a:buClr>
                <a:srgbClr val="FFC000"/>
              </a:buClr>
              <a:defRPr sz="1400"/>
            </a:lvl1pPr>
            <a:lvl2pPr marL="536575" indent="-201613">
              <a:spcBef>
                <a:spcPts val="400"/>
              </a:spcBef>
              <a:defRPr sz="1200"/>
            </a:lvl2pPr>
            <a:lvl3pPr marL="808038" indent="-228600">
              <a:spcBef>
                <a:spcPts val="400"/>
              </a:spcBef>
              <a:defRPr sz="1100"/>
            </a:lvl3pPr>
            <a:lvl4pPr marL="1071563" indent="-228600">
              <a:spcBef>
                <a:spcPts val="400"/>
              </a:spcBef>
              <a:defRPr sz="1050"/>
            </a:lvl4pPr>
            <a:lvl5pPr marL="1339850" indent="-228600">
              <a:spcBef>
                <a:spcPts val="400"/>
              </a:spcBef>
              <a:defRPr sz="105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17BB7-F590-4574-9E5D-3936DE9F9C9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29854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prc_logo-no_alternative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133" y="53117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 txBox="1">
            <a:spLocks/>
          </p:cNvSpPr>
          <p:nvPr userDrawn="1"/>
        </p:nvSpPr>
        <p:spPr bwMode="white">
          <a:xfrm>
            <a:off x="1102784" y="6529388"/>
            <a:ext cx="7874000" cy="33496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800" b="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800" dirty="0"/>
              <a:t>NCCAVS Symposium – June 7</a:t>
            </a:r>
            <a:r>
              <a:rPr lang="en-US" sz="800" baseline="30000" dirty="0"/>
              <a:t>th</a:t>
            </a:r>
            <a:r>
              <a:rPr lang="en-US" sz="800" dirty="0"/>
              <a:t> 2017</a:t>
            </a:r>
            <a:endParaRPr lang="de-DE" sz="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12064" y="1119598"/>
            <a:ext cx="11352389" cy="170610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13395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459" cy="428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248" y="4361688"/>
            <a:ext cx="9144000" cy="886968"/>
          </a:xfrm>
        </p:spPr>
        <p:txBody>
          <a:bodyPr anchor="b">
            <a:normAutofit/>
          </a:bodyPr>
          <a:lstStyle>
            <a:lvl1pPr algn="l">
              <a:defRPr sz="320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5321808"/>
            <a:ext cx="9144000" cy="457200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Coherent Confidential. Do Not Copy, Reproduce, or Distribute.  |  www.coherent.com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161924"/>
            <a:ext cx="1218044" cy="22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4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778933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43243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09435" y="908050"/>
            <a:ext cx="8919344" cy="97896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09436" y="2157248"/>
            <a:ext cx="6713227" cy="404352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668867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204319" y="1906266"/>
            <a:ext cx="10993027" cy="115200"/>
            <a:chOff x="1204319" y="1906266"/>
            <a:chExt cx="10993027" cy="115200"/>
          </a:xfrm>
        </p:grpSpPr>
        <p:sp>
          <p:nvSpPr>
            <p:cNvPr id="11" name="Rechteck 10"/>
            <p:cNvSpPr>
              <a:spLocks noChangeAspect="1"/>
            </p:cNvSpPr>
            <p:nvPr userDrawn="1"/>
          </p:nvSpPr>
          <p:spPr>
            <a:xfrm>
              <a:off x="3414376" y="1906266"/>
              <a:ext cx="2152800" cy="1152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12" name="Rechteck 11"/>
            <p:cNvSpPr>
              <a:spLocks noChangeAspect="1"/>
            </p:cNvSpPr>
            <p:nvPr userDrawn="1"/>
          </p:nvSpPr>
          <p:spPr>
            <a:xfrm>
              <a:off x="5624433" y="1906266"/>
              <a:ext cx="2152800" cy="1152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13" name="Rechteck 12"/>
            <p:cNvSpPr>
              <a:spLocks noChangeAspect="1"/>
            </p:cNvSpPr>
            <p:nvPr userDrawn="1"/>
          </p:nvSpPr>
          <p:spPr>
            <a:xfrm>
              <a:off x="7834490" y="1906266"/>
              <a:ext cx="2152800" cy="1152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14" name="Rechteck 13"/>
            <p:cNvSpPr>
              <a:spLocks noChangeAspect="1"/>
            </p:cNvSpPr>
            <p:nvPr userDrawn="1"/>
          </p:nvSpPr>
          <p:spPr>
            <a:xfrm>
              <a:off x="10044546" y="1906266"/>
              <a:ext cx="2152800" cy="1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15" name="Rechteck 14"/>
            <p:cNvSpPr>
              <a:spLocks noChangeAspect="1"/>
            </p:cNvSpPr>
            <p:nvPr userDrawn="1"/>
          </p:nvSpPr>
          <p:spPr>
            <a:xfrm>
              <a:off x="1204319" y="1906266"/>
              <a:ext cx="2152800" cy="11520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5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341438"/>
            <a:ext cx="5181600" cy="48355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341438"/>
            <a:ext cx="5181600" cy="48355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685800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31944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838200" y="1341438"/>
            <a:ext cx="3348000" cy="48355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422000" y="1341438"/>
            <a:ext cx="3348000" cy="48355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2" hasCustomPrompt="1"/>
          </p:nvPr>
        </p:nvSpPr>
        <p:spPr>
          <a:xfrm>
            <a:off x="8005800" y="1341438"/>
            <a:ext cx="3348000" cy="48355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660400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4633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6613" y="427919"/>
            <a:ext cx="10515600" cy="4801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134642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39788" y="2170340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4642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2170340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8200" y="6436193"/>
            <a:ext cx="711200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95994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685800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2349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Month YYYY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36193"/>
            <a:ext cx="694267" cy="2308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Pg. </a:t>
            </a:r>
            <a:fld id="{DCD723B5-ED22-4FF2-8728-488999832685}" type="slidenum">
              <a:rPr lang="en-US" noProof="0" smtClean="0"/>
              <a:pPr/>
              <a:t>‹#›</a:t>
            </a:fld>
            <a:r>
              <a:rPr lang="en-US" noProof="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16478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4917189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400916"/>
            <a:ext cx="105156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341438"/>
            <a:ext cx="10515600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363996" y="6448857"/>
            <a:ext cx="1188000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/>
              <a:t>Month YYYY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443887"/>
            <a:ext cx="753533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Pg. </a:t>
            </a:r>
            <a:fld id="{DCD723B5-ED22-4FF2-8728-488999832685}" type="slidenum">
              <a:rPr lang="en-US" smtClean="0"/>
              <a:pPr/>
              <a:t>‹#›</a:t>
            </a:fld>
            <a:r>
              <a:rPr lang="en-US" dirty="0"/>
              <a:t>  |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739" y="6303106"/>
            <a:ext cx="1840358" cy="4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Symbol" panose="05050102010706020507" pitchFamily="18" charset="2"/>
        <a:buChar char="-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E6D36-F7D5-4B0C-A824-62F2678EB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8"/>
          <a:stretch/>
        </p:blipFill>
        <p:spPr>
          <a:xfrm>
            <a:off x="6546049" y="1102389"/>
            <a:ext cx="2234269" cy="212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70" y="400916"/>
            <a:ext cx="10515600" cy="535531"/>
          </a:xfrm>
        </p:spPr>
        <p:txBody>
          <a:bodyPr>
            <a:normAutofit/>
          </a:bodyPr>
          <a:lstStyle/>
          <a:p>
            <a:r>
              <a:rPr lang="en-US" dirty="0"/>
              <a:t>COHERENT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8580" y="3076192"/>
            <a:ext cx="2946232" cy="2793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Lasers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Subsystems Processing Tools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0358" y="1043886"/>
            <a:ext cx="1524453" cy="20323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Employees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&gt;5000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671" y="1045780"/>
            <a:ext cx="2703910" cy="283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Annual Revenue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(TTM)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$1,300M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671" y="3882111"/>
            <a:ext cx="2703907" cy="1985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Market Cap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$6,500M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8579" y="1043886"/>
            <a:ext cx="1421779" cy="2032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Founded: 1966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Patents: &gt;700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5FD6D3-4426-40B3-8B01-06C3A1ACA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" t="-232" r="20" b="42187"/>
          <a:stretch/>
        </p:blipFill>
        <p:spPr>
          <a:xfrm>
            <a:off x="9436226" y="1050616"/>
            <a:ext cx="2196591" cy="21659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39EAD12-BD35-44DE-84EE-D8EB385A975A}"/>
              </a:ext>
            </a:extLst>
          </p:cNvPr>
          <p:cNvSpPr/>
          <p:nvPr/>
        </p:nvSpPr>
        <p:spPr>
          <a:xfrm>
            <a:off x="9436226" y="5867908"/>
            <a:ext cx="2321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A</a:t>
            </a:r>
            <a:r>
              <a:rPr lang="en-US" sz="1600" b="1" dirty="0" err="1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erospace</a:t>
            </a:r>
            <a:r>
              <a:rPr lang="en-US" sz="1600" b="1" dirty="0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 &amp; Defense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5DA6"/>
              </a:solidFill>
              <a:effectLst/>
              <a:uLnTx/>
              <a:uFillTx/>
              <a:latin typeface="Open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11D1DF-9B07-481A-9752-8E28EF144499}"/>
              </a:ext>
            </a:extLst>
          </p:cNvPr>
          <p:cNvSpPr/>
          <p:nvPr/>
        </p:nvSpPr>
        <p:spPr>
          <a:xfrm>
            <a:off x="9311555" y="468448"/>
            <a:ext cx="232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B</a:t>
            </a:r>
            <a:r>
              <a:rPr lang="en-US" sz="1600" b="1" dirty="0" err="1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io</a:t>
            </a:r>
            <a:r>
              <a:rPr lang="en-US" sz="1600" b="1" dirty="0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-instrumentation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5DA6"/>
                </a:solidFill>
                <a:latin typeface="Open Sans"/>
                <a:cs typeface="Arial" panose="020B0604020202020204" pitchFamily="34" charset="0"/>
              </a:rPr>
              <a:t> &amp; Life Sciences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5DA6"/>
              </a:solidFill>
              <a:effectLst/>
              <a:uLnTx/>
              <a:uFillTx/>
              <a:latin typeface="Open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116893-DFAD-4DCC-BBA5-FF61425027B9}"/>
              </a:ext>
            </a:extLst>
          </p:cNvPr>
          <p:cNvSpPr/>
          <p:nvPr/>
        </p:nvSpPr>
        <p:spPr>
          <a:xfrm>
            <a:off x="6546049" y="513233"/>
            <a:ext cx="2034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DA6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Precision Manufacturing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DBDEC9-BCD7-4EBD-8281-158B840AAD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2" b="14740"/>
          <a:stretch/>
        </p:blipFill>
        <p:spPr>
          <a:xfrm>
            <a:off x="6546049" y="3713438"/>
            <a:ext cx="2217527" cy="21345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CE1514-94AA-497E-BA1A-EA08855AEA8E}"/>
              </a:ext>
            </a:extLst>
          </p:cNvPr>
          <p:cNvSpPr/>
          <p:nvPr/>
        </p:nvSpPr>
        <p:spPr>
          <a:xfrm>
            <a:off x="6556248" y="5860749"/>
            <a:ext cx="1962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DA6"/>
                </a:solidFill>
                <a:effectLst/>
                <a:uLnTx/>
                <a:uFillTx/>
                <a:latin typeface="Open Sans"/>
                <a:ea typeface="+mn-ea"/>
                <a:cs typeface="Arial" panose="020B0604020202020204" pitchFamily="34" charset="0"/>
              </a:rPr>
              <a:t>Microelectronics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B1ABA-81E3-4B42-A2B4-4A67446DB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227" y="3659100"/>
            <a:ext cx="2217528" cy="21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15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FBF24B9-080C-437C-A073-9566E5823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50" y="1871903"/>
            <a:ext cx="1775545" cy="11008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CF6220C-DC07-4786-BE81-07DC2440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5" y="1979124"/>
            <a:ext cx="2217311" cy="1303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29" y="366194"/>
            <a:ext cx="10515600" cy="535531"/>
          </a:xfrm>
        </p:spPr>
        <p:txBody>
          <a:bodyPr/>
          <a:lstStyle/>
          <a:p>
            <a:r>
              <a:rPr lang="en-US" dirty="0"/>
              <a:t>Coherent Products for the Quantum Community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8BCA49-3DCE-49B8-B689-D0BC61005396}"/>
              </a:ext>
            </a:extLst>
          </p:cNvPr>
          <p:cNvSpPr/>
          <p:nvPr/>
        </p:nvSpPr>
        <p:spPr>
          <a:xfrm>
            <a:off x="396173" y="1273839"/>
            <a:ext cx="2706511" cy="3138311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Paladin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Aft>
                <a:spcPts val="1200"/>
              </a:spcAft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QCW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4 W @ 355 nm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23C2000-8D64-471B-979A-B066B3FA1C6E}"/>
              </a:ext>
            </a:extLst>
          </p:cNvPr>
          <p:cNvSpPr/>
          <p:nvPr/>
        </p:nvSpPr>
        <p:spPr>
          <a:xfrm>
            <a:off x="6284114" y="1296869"/>
            <a:ext cx="2706511" cy="3138311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Mephisto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17841A-1045-4951-B4B5-2E0CCA046417}"/>
              </a:ext>
            </a:extLst>
          </p:cNvPr>
          <p:cNvSpPr/>
          <p:nvPr/>
        </p:nvSpPr>
        <p:spPr>
          <a:xfrm>
            <a:off x="3336785" y="1279713"/>
            <a:ext cx="2706511" cy="3138311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Diodes/Tapered amplifiers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2F218BA-D0FE-4FFD-95D9-E8CE6558FD69}"/>
              </a:ext>
            </a:extLst>
          </p:cNvPr>
          <p:cNvSpPr/>
          <p:nvPr/>
        </p:nvSpPr>
        <p:spPr>
          <a:xfrm>
            <a:off x="9193240" y="1273839"/>
            <a:ext cx="2706511" cy="3138311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Diodes &amp; VBGs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97112-1273-425F-8358-F66711E6CAC8}"/>
              </a:ext>
            </a:extLst>
          </p:cNvPr>
          <p:cNvSpPr txBox="1"/>
          <p:nvPr/>
        </p:nvSpPr>
        <p:spPr>
          <a:xfrm>
            <a:off x="691142" y="4632192"/>
            <a:ext cx="1733493" cy="33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Ion trapping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27AB982-190A-47DE-AEB0-FCB02E9E1BBB}"/>
              </a:ext>
            </a:extLst>
          </p:cNvPr>
          <p:cNvSpPr/>
          <p:nvPr/>
        </p:nvSpPr>
        <p:spPr>
          <a:xfrm>
            <a:off x="3548574" y="3537193"/>
            <a:ext cx="24353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M² &lt; 1.7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4 W @ 760-1060 nm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7E6E8EE-7F65-4216-91C7-9ECC5B500179}"/>
              </a:ext>
            </a:extLst>
          </p:cNvPr>
          <p:cNvSpPr txBox="1"/>
          <p:nvPr/>
        </p:nvSpPr>
        <p:spPr>
          <a:xfrm>
            <a:off x="3363020" y="4632192"/>
            <a:ext cx="2507033" cy="84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Atom cooling &amp; trapping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altLang="de-DE" sz="1400" dirty="0"/>
              <a:t>BEC</a:t>
            </a:r>
            <a:endParaRPr lang="en-US" altLang="de-DE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Squeezed light 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DADF6FC0-E545-4E30-B679-D0455A0E5C74}"/>
              </a:ext>
            </a:extLst>
          </p:cNvPr>
          <p:cNvSpPr txBox="1"/>
          <p:nvPr/>
        </p:nvSpPr>
        <p:spPr>
          <a:xfrm>
            <a:off x="6223592" y="4620846"/>
            <a:ext cx="2948298" cy="1108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Neutrals cooling &amp; trapping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Optical lattices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Quantum gas microscopy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Quantum simulators</a:t>
            </a:r>
          </a:p>
        </p:txBody>
      </p:sp>
      <p:pic>
        <p:nvPicPr>
          <p:cNvPr id="17" name="Picture 2" descr="Mephisto MOPA">
            <a:extLst>
              <a:ext uri="{FF2B5EF4-FFF2-40B4-BE49-F238E27FC236}">
                <a16:creationId xmlns:a16="http://schemas.microsoft.com/office/drawing/2014/main" id="{36B313F5-DB09-470B-A190-B3DFAA211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b="22205"/>
          <a:stretch/>
        </p:blipFill>
        <p:spPr bwMode="auto">
          <a:xfrm>
            <a:off x="6522622" y="1992742"/>
            <a:ext cx="2229494" cy="11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E3182633-955B-4EB4-ADFF-E7C2E5E76A60}"/>
              </a:ext>
            </a:extLst>
          </p:cNvPr>
          <p:cNvSpPr/>
          <p:nvPr/>
        </p:nvSpPr>
        <p:spPr>
          <a:xfrm>
            <a:off x="6318741" y="3188838"/>
            <a:ext cx="2637256" cy="11874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55W @ 1064nm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Monolithic ring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1kHz linewidth, low noise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D4A39A-F039-494A-8F3F-DC2F29BB0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22395" r="9399" b="12186"/>
          <a:stretch/>
        </p:blipFill>
        <p:spPr>
          <a:xfrm>
            <a:off x="489429" y="1884721"/>
            <a:ext cx="2520000" cy="14801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7B71EC-1484-4DE4-953F-3FF9B5A8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25" y="1885870"/>
            <a:ext cx="941308" cy="5836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C4F02C-6A41-4582-A6D3-AE6833BE85B7}"/>
              </a:ext>
            </a:extLst>
          </p:cNvPr>
          <p:cNvSpPr txBox="1"/>
          <p:nvPr/>
        </p:nvSpPr>
        <p:spPr>
          <a:xfrm>
            <a:off x="9331737" y="3560276"/>
            <a:ext cx="25940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</a:rPr>
              <a:t>&lt;1W @ 405nm &amp; 780.25nm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</a:rPr>
              <a:t>Single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1">
                    <a:lumMod val="50000"/>
                  </a:schemeClr>
                </a:solidFill>
              </a:rPr>
              <a:t>Ultra-narrow VBGs</a:t>
            </a:r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348798D1-4A7F-44C5-81C8-588C22F9F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37" y="2568313"/>
            <a:ext cx="1141976" cy="7080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1E09B4-CFCB-461D-9EF8-E8F9439771EF}"/>
              </a:ext>
            </a:extLst>
          </p:cNvPr>
          <p:cNvSpPr txBox="1"/>
          <p:nvPr/>
        </p:nvSpPr>
        <p:spPr>
          <a:xfrm>
            <a:off x="9305728" y="4632192"/>
            <a:ext cx="278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Quantum Entanglement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Quantum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Atomic clocks (Rb)</a:t>
            </a:r>
          </a:p>
        </p:txBody>
      </p:sp>
    </p:spTree>
    <p:extLst>
      <p:ext uri="{BB962C8B-B14F-4D97-AF65-F5344CB8AC3E}">
        <p14:creationId xmlns:p14="http://schemas.microsoft.com/office/powerpoint/2010/main" val="19266293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Optically Pumped Semiconductor Lasers (OPSLs)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43855-F4E7-4D05-8926-40E4EE08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268" y="1690489"/>
            <a:ext cx="4344011" cy="3175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03C1A-7A17-4936-8085-669D6A28792E}"/>
              </a:ext>
            </a:extLst>
          </p:cNvPr>
          <p:cNvSpPr txBox="1"/>
          <p:nvPr/>
        </p:nvSpPr>
        <p:spPr>
          <a:xfrm rot="16200000">
            <a:off x="1247116" y="3812204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OPS chip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74E130-911E-444E-8AA7-2B6ED62A47B2}"/>
              </a:ext>
            </a:extLst>
          </p:cNvPr>
          <p:cNvSpPr txBox="1"/>
          <p:nvPr/>
        </p:nvSpPr>
        <p:spPr>
          <a:xfrm>
            <a:off x="1731076" y="1224343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Simplified OPSL schematic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8DB2FA0-992D-46F0-931B-5F7DBB97D197}"/>
              </a:ext>
            </a:extLst>
          </p:cNvPr>
          <p:cNvSpPr txBox="1"/>
          <p:nvPr/>
        </p:nvSpPr>
        <p:spPr>
          <a:xfrm>
            <a:off x="7246855" y="1072557"/>
            <a:ext cx="2808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Actual OPSL building blocks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57179-7566-4010-97F7-72F1A3C80230}"/>
              </a:ext>
            </a:extLst>
          </p:cNvPr>
          <p:cNvSpPr txBox="1"/>
          <p:nvPr/>
        </p:nvSpPr>
        <p:spPr>
          <a:xfrm>
            <a:off x="1593398" y="5735053"/>
            <a:ext cx="2904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chip designed to wavelength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673C7C5-2564-4CAE-AF90-B654AB9C2F69}"/>
              </a:ext>
            </a:extLst>
          </p:cNvPr>
          <p:cNvSpPr txBox="1"/>
          <p:nvPr/>
        </p:nvSpPr>
        <p:spPr>
          <a:xfrm>
            <a:off x="7186537" y="5081212"/>
            <a:ext cx="3962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Intracavity wavelength stabilization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Intracavity doubling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Current modulation capable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Power scalability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4BD5EEF8-1780-4B13-BA39-737BD3158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3129745"/>
            <a:ext cx="2209800" cy="161926"/>
          </a:xfrm>
          <a:prstGeom prst="rect">
            <a:avLst/>
          </a:prstGeom>
          <a:solidFill>
            <a:srgbClr val="33CCCC"/>
          </a:solidFill>
          <a:ln w="0">
            <a:solidFill>
              <a:srgbClr val="D1D1D1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grpSp>
        <p:nvGrpSpPr>
          <p:cNvPr id="14" name="Group 72">
            <a:extLst>
              <a:ext uri="{FF2B5EF4-FFF2-40B4-BE49-F238E27FC236}">
                <a16:creationId xmlns:a16="http://schemas.microsoft.com/office/drawing/2014/main" id="{60D3CDDB-AAF6-44B0-8022-7EF80028752F}"/>
              </a:ext>
            </a:extLst>
          </p:cNvPr>
          <p:cNvGrpSpPr>
            <a:grpSpLocks/>
          </p:cNvGrpSpPr>
          <p:nvPr/>
        </p:nvGrpSpPr>
        <p:grpSpPr bwMode="auto">
          <a:xfrm>
            <a:off x="1418059" y="4807158"/>
            <a:ext cx="3119438" cy="684212"/>
            <a:chOff x="533400" y="3298032"/>
            <a:chExt cx="3119438" cy="683419"/>
          </a:xfrm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8AE84947-747C-4B43-9783-FE29A933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00" y="3298032"/>
              <a:ext cx="3119438" cy="683419"/>
            </a:xfrm>
            <a:custGeom>
              <a:avLst/>
              <a:gdLst>
                <a:gd name="T0" fmla="*/ 2147483647 w 9825"/>
                <a:gd name="T1" fmla="*/ 0 h 2874"/>
                <a:gd name="T2" fmla="*/ 0 w 9825"/>
                <a:gd name="T3" fmla="*/ 0 h 2874"/>
                <a:gd name="T4" fmla="*/ 0 w 9825"/>
                <a:gd name="T5" fmla="*/ 2147483647 h 2874"/>
                <a:gd name="T6" fmla="*/ 2147483647 w 9825"/>
                <a:gd name="T7" fmla="*/ 2147483647 h 2874"/>
                <a:gd name="T8" fmla="*/ 2147483647 w 9825"/>
                <a:gd name="T9" fmla="*/ 2147483647 h 2874"/>
                <a:gd name="T10" fmla="*/ 2147483647 w 9825"/>
                <a:gd name="T11" fmla="*/ 2147483647 h 2874"/>
                <a:gd name="T12" fmla="*/ 2147483647 w 9825"/>
                <a:gd name="T13" fmla="*/ 2147483647 h 2874"/>
                <a:gd name="T14" fmla="*/ 2147483647 w 9825"/>
                <a:gd name="T15" fmla="*/ 2147483647 h 2874"/>
                <a:gd name="T16" fmla="*/ 2147483647 w 9825"/>
                <a:gd name="T17" fmla="*/ 2147483647 h 2874"/>
                <a:gd name="T18" fmla="*/ 2147483647 w 9825"/>
                <a:gd name="T19" fmla="*/ 2147483647 h 2874"/>
                <a:gd name="T20" fmla="*/ 2147483647 w 9825"/>
                <a:gd name="T21" fmla="*/ 0 h 2874"/>
                <a:gd name="T22" fmla="*/ 2147483647 w 9825"/>
                <a:gd name="T23" fmla="*/ 0 h 2874"/>
                <a:gd name="T24" fmla="*/ 2147483647 w 9825"/>
                <a:gd name="T25" fmla="*/ 0 h 28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825"/>
                <a:gd name="T40" fmla="*/ 0 h 2874"/>
                <a:gd name="T41" fmla="*/ 9825 w 9825"/>
                <a:gd name="T42" fmla="*/ 2874 h 28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825" h="2874">
                  <a:moveTo>
                    <a:pt x="1422" y="0"/>
                  </a:moveTo>
                  <a:lnTo>
                    <a:pt x="0" y="0"/>
                  </a:lnTo>
                  <a:lnTo>
                    <a:pt x="0" y="1416"/>
                  </a:lnTo>
                  <a:lnTo>
                    <a:pt x="1033" y="2530"/>
                  </a:lnTo>
                  <a:lnTo>
                    <a:pt x="2197" y="1802"/>
                  </a:lnTo>
                  <a:lnTo>
                    <a:pt x="3879" y="2874"/>
                  </a:lnTo>
                  <a:lnTo>
                    <a:pt x="5558" y="2102"/>
                  </a:lnTo>
                  <a:lnTo>
                    <a:pt x="7197" y="2530"/>
                  </a:lnTo>
                  <a:lnTo>
                    <a:pt x="9178" y="2102"/>
                  </a:lnTo>
                  <a:lnTo>
                    <a:pt x="9825" y="2402"/>
                  </a:lnTo>
                  <a:lnTo>
                    <a:pt x="9651" y="0"/>
                  </a:lnTo>
                  <a:lnTo>
                    <a:pt x="8359" y="0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17" name="Rectangle 40">
              <a:extLst>
                <a:ext uri="{FF2B5EF4-FFF2-40B4-BE49-F238E27FC236}">
                  <a16:creationId xmlns:a16="http://schemas.microsoft.com/office/drawing/2014/main" id="{FB89F314-9EAC-49C4-AA72-8E8C4BB0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801" y="3452813"/>
              <a:ext cx="687625" cy="215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 Sink</a:t>
              </a:r>
              <a:endParaRPr lang="en-US" sz="1400" dirty="0">
                <a:latin typeface="Times New Roman" pitchFamily="18" charset="0"/>
              </a:endParaRPr>
            </a:p>
          </p:txBody>
        </p:sp>
      </p:grpSp>
      <p:sp>
        <p:nvSpPr>
          <p:cNvPr id="19" name="Freeform 42">
            <a:extLst>
              <a:ext uri="{FF2B5EF4-FFF2-40B4-BE49-F238E27FC236}">
                <a16:creationId xmlns:a16="http://schemas.microsoft.com/office/drawing/2014/main" id="{021BA234-BB3E-415A-9860-55C89D5655F5}"/>
              </a:ext>
            </a:extLst>
          </p:cNvPr>
          <p:cNvSpPr>
            <a:spLocks/>
          </p:cNvSpPr>
          <p:nvPr/>
        </p:nvSpPr>
        <p:spPr bwMode="auto">
          <a:xfrm>
            <a:off x="3346630" y="2829281"/>
            <a:ext cx="234950" cy="177766"/>
          </a:xfrm>
          <a:custGeom>
            <a:avLst/>
            <a:gdLst>
              <a:gd name="T0" fmla="*/ 0 w 743"/>
              <a:gd name="T1" fmla="*/ 2147483647 h 741"/>
              <a:gd name="T2" fmla="*/ 2147483647 w 743"/>
              <a:gd name="T3" fmla="*/ 2147483647 h 741"/>
              <a:gd name="T4" fmla="*/ 2147483647 w 743"/>
              <a:gd name="T5" fmla="*/ 0 h 741"/>
              <a:gd name="T6" fmla="*/ 0 w 743"/>
              <a:gd name="T7" fmla="*/ 2147483647 h 741"/>
              <a:gd name="T8" fmla="*/ 0 60000 65536"/>
              <a:gd name="T9" fmla="*/ 0 60000 65536"/>
              <a:gd name="T10" fmla="*/ 0 60000 65536"/>
              <a:gd name="T11" fmla="*/ 0 60000 65536"/>
              <a:gd name="T12" fmla="*/ 0 w 743"/>
              <a:gd name="T13" fmla="*/ 0 h 741"/>
              <a:gd name="T14" fmla="*/ 743 w 743"/>
              <a:gd name="T15" fmla="*/ 741 h 7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3" h="741">
                <a:moveTo>
                  <a:pt x="0" y="741"/>
                </a:moveTo>
                <a:lnTo>
                  <a:pt x="743" y="299"/>
                </a:lnTo>
                <a:lnTo>
                  <a:pt x="448" y="0"/>
                </a:lnTo>
                <a:lnTo>
                  <a:pt x="0" y="741"/>
                </a:lnTo>
                <a:close/>
              </a:path>
            </a:pathLst>
          </a:custGeom>
          <a:solidFill>
            <a:srgbClr val="00B050"/>
          </a:solidFill>
          <a:ln w="0">
            <a:solidFill>
              <a:srgbClr val="5B5B5B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21" name="Line 41">
            <a:extLst>
              <a:ext uri="{FF2B5EF4-FFF2-40B4-BE49-F238E27FC236}">
                <a16:creationId xmlns:a16="http://schemas.microsoft.com/office/drawing/2014/main" id="{2FDB6C2F-8815-4A55-821E-30965D5390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2172" y="2276447"/>
            <a:ext cx="924409" cy="615609"/>
          </a:xfrm>
          <a:prstGeom prst="line">
            <a:avLst/>
          </a:prstGeom>
          <a:noFill/>
          <a:ln w="4762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22" name="Rectangle 43">
            <a:extLst>
              <a:ext uri="{FF2B5EF4-FFF2-40B4-BE49-F238E27FC236}">
                <a16:creationId xmlns:a16="http://schemas.microsoft.com/office/drawing/2014/main" id="{19B65D54-4D54-4E92-8B97-704D91D71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8760" y="2073424"/>
            <a:ext cx="4953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Pump</a:t>
            </a:r>
            <a:endParaRPr lang="en-US" sz="1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F4CB0C-E881-40B3-A4F2-17C6DBAB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3284748"/>
            <a:ext cx="2203450" cy="736039"/>
          </a:xfrm>
          <a:prstGeom prst="rect">
            <a:avLst/>
          </a:prstGeom>
          <a:solidFill>
            <a:srgbClr val="339966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9776629A-4737-40B6-936E-FEC64B41A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875" y="3442136"/>
            <a:ext cx="14731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Quantum Wells &amp;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</a:rPr>
              <a:t>Pump Absorption</a:t>
            </a:r>
            <a:endParaRPr lang="en-US" sz="1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grpSp>
        <p:nvGrpSpPr>
          <p:cNvPr id="26" name="Group 55">
            <a:extLst>
              <a:ext uri="{FF2B5EF4-FFF2-40B4-BE49-F238E27FC236}">
                <a16:creationId xmlns:a16="http://schemas.microsoft.com/office/drawing/2014/main" id="{E087BD5C-606A-4235-979F-E77954F7DBAE}"/>
              </a:ext>
            </a:extLst>
          </p:cNvPr>
          <p:cNvGrpSpPr>
            <a:grpSpLocks/>
          </p:cNvGrpSpPr>
          <p:nvPr/>
        </p:nvGrpSpPr>
        <p:grpSpPr bwMode="auto">
          <a:xfrm>
            <a:off x="1875260" y="3395509"/>
            <a:ext cx="2203450" cy="552626"/>
            <a:chOff x="-228600" y="2016919"/>
            <a:chExt cx="2203450" cy="552451"/>
          </a:xfrm>
        </p:grpSpPr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8782F084-8A0E-43E7-851C-A39E0047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016919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1B17EBBE-E8A0-46C4-9FCC-FB8BD8E94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126456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9DDC3ACA-0F12-4186-BF48-951065E2F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235994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8E9DA0C6-B69C-44CE-A532-88550B9DB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346722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F8EEB8E0-6F15-4FA4-BF5F-ED51366F5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457450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403C11A6-EBA1-4690-AE3E-4081696A4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8600" y="2568179"/>
              <a:ext cx="2203450" cy="1191"/>
            </a:xfrm>
            <a:prstGeom prst="line">
              <a:avLst/>
            </a:prstGeom>
            <a:noFill/>
            <a:ln w="142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</p:grpSp>
      <p:sp>
        <p:nvSpPr>
          <p:cNvPr id="34" name="Line 23">
            <a:extLst>
              <a:ext uri="{FF2B5EF4-FFF2-40B4-BE49-F238E27FC236}">
                <a16:creationId xmlns:a16="http://schemas.microsoft.com/office/drawing/2014/main" id="{0BC8B367-AAE0-4033-A8D9-88339476C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395870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5" name="Line 24">
            <a:extLst>
              <a:ext uri="{FF2B5EF4-FFF2-40B4-BE49-F238E27FC236}">
                <a16:creationId xmlns:a16="http://schemas.microsoft.com/office/drawing/2014/main" id="{98CA459D-825A-41B3-81FB-77F7A5288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505407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6" name="Line 25">
            <a:extLst>
              <a:ext uri="{FF2B5EF4-FFF2-40B4-BE49-F238E27FC236}">
                <a16:creationId xmlns:a16="http://schemas.microsoft.com/office/drawing/2014/main" id="{87F7AA19-A017-4ED5-8EF3-242861E57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614945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0E9DF0CE-AB49-4CCA-BBB5-F98436884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725672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8" name="Line 27">
            <a:extLst>
              <a:ext uri="{FF2B5EF4-FFF2-40B4-BE49-F238E27FC236}">
                <a16:creationId xmlns:a16="http://schemas.microsoft.com/office/drawing/2014/main" id="{372D5755-2A9B-4AAC-9A19-B28A61A17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836400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9" name="Line 28">
            <a:extLst>
              <a:ext uri="{FF2B5EF4-FFF2-40B4-BE49-F238E27FC236}">
                <a16:creationId xmlns:a16="http://schemas.microsoft.com/office/drawing/2014/main" id="{3AA9BBBF-BF52-4B89-BF72-261983DF9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261" y="3947129"/>
            <a:ext cx="220335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66CDBAE5-E035-42CF-9D42-E0EC0F3874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8950" y="2338594"/>
            <a:ext cx="5151" cy="1621413"/>
          </a:xfrm>
          <a:prstGeom prst="line">
            <a:avLst/>
          </a:prstGeom>
          <a:noFill/>
          <a:ln w="50800">
            <a:solidFill>
              <a:schemeClr val="accent4"/>
            </a:solidFill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9ECC774-24BC-40E8-B2DB-7901B20F9266}"/>
              </a:ext>
            </a:extLst>
          </p:cNvPr>
          <p:cNvSpPr>
            <a:spLocks/>
          </p:cNvSpPr>
          <p:nvPr/>
        </p:nvSpPr>
        <p:spPr bwMode="auto">
          <a:xfrm>
            <a:off x="2965800" y="2138570"/>
            <a:ext cx="133424" cy="200025"/>
          </a:xfrm>
          <a:custGeom>
            <a:avLst/>
            <a:gdLst>
              <a:gd name="T0" fmla="*/ 2147483647 w 419"/>
              <a:gd name="T1" fmla="*/ 0 h 839"/>
              <a:gd name="T2" fmla="*/ 0 w 419"/>
              <a:gd name="T3" fmla="*/ 2147483647 h 839"/>
              <a:gd name="T4" fmla="*/ 2147483647 w 419"/>
              <a:gd name="T5" fmla="*/ 2147483647 h 839"/>
              <a:gd name="T6" fmla="*/ 2147483647 w 419"/>
              <a:gd name="T7" fmla="*/ 0 h 839"/>
              <a:gd name="T8" fmla="*/ 0 60000 65536"/>
              <a:gd name="T9" fmla="*/ 0 60000 65536"/>
              <a:gd name="T10" fmla="*/ 0 60000 65536"/>
              <a:gd name="T11" fmla="*/ 0 60000 65536"/>
              <a:gd name="T12" fmla="*/ 0 w 419"/>
              <a:gd name="T13" fmla="*/ 0 h 839"/>
              <a:gd name="T14" fmla="*/ 419 w 419"/>
              <a:gd name="T15" fmla="*/ 839 h 8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9" h="839">
                <a:moveTo>
                  <a:pt x="210" y="0"/>
                </a:moveTo>
                <a:lnTo>
                  <a:pt x="0" y="839"/>
                </a:lnTo>
                <a:lnTo>
                  <a:pt x="419" y="839"/>
                </a:lnTo>
                <a:lnTo>
                  <a:pt x="21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4CC0E2-EEB9-44AF-9FC0-EF2C8ED4F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450" y="2602618"/>
            <a:ext cx="6363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IR Lasing</a:t>
            </a:r>
            <a:endParaRPr lang="en-US" sz="1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id="{D1A2B83F-97C7-4026-AEE0-9C39406543A0}"/>
              </a:ext>
            </a:extLst>
          </p:cNvPr>
          <p:cNvSpPr>
            <a:spLocks/>
          </p:cNvSpPr>
          <p:nvPr/>
        </p:nvSpPr>
        <p:spPr bwMode="auto">
          <a:xfrm flipV="1">
            <a:off x="2961829" y="3853216"/>
            <a:ext cx="133424" cy="200025"/>
          </a:xfrm>
          <a:custGeom>
            <a:avLst/>
            <a:gdLst>
              <a:gd name="T0" fmla="*/ 2147483647 w 419"/>
              <a:gd name="T1" fmla="*/ 0 h 839"/>
              <a:gd name="T2" fmla="*/ 0 w 419"/>
              <a:gd name="T3" fmla="*/ 2147483647 h 839"/>
              <a:gd name="T4" fmla="*/ 2147483647 w 419"/>
              <a:gd name="T5" fmla="*/ 2147483647 h 839"/>
              <a:gd name="T6" fmla="*/ 2147483647 w 419"/>
              <a:gd name="T7" fmla="*/ 0 h 839"/>
              <a:gd name="T8" fmla="*/ 0 60000 65536"/>
              <a:gd name="T9" fmla="*/ 0 60000 65536"/>
              <a:gd name="T10" fmla="*/ 0 60000 65536"/>
              <a:gd name="T11" fmla="*/ 0 60000 65536"/>
              <a:gd name="T12" fmla="*/ 0 w 419"/>
              <a:gd name="T13" fmla="*/ 0 h 839"/>
              <a:gd name="T14" fmla="*/ 419 w 419"/>
              <a:gd name="T15" fmla="*/ 839 h 8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9" h="839">
                <a:moveTo>
                  <a:pt x="210" y="0"/>
                </a:moveTo>
                <a:lnTo>
                  <a:pt x="0" y="839"/>
                </a:lnTo>
                <a:lnTo>
                  <a:pt x="419" y="839"/>
                </a:lnTo>
                <a:lnTo>
                  <a:pt x="21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50F39DD9-326D-46B9-A69D-32EB7CE8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759167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29646FA7-F47F-4C6D-BD7F-CF0F054D8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710375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4CC0C862-BF38-4F41-97BE-E3CB0B0A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662774"/>
            <a:ext cx="2204186" cy="47601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EE79204C-211C-4473-B3DC-929F0D98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613983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F581ED2F-BE73-4BC5-895A-62CC32F12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565191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7800CE50-1008-4CF8-8820-F30FF0CAE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516401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E729B321-31E8-4760-8084-155802FD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467609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AA3F02B0-CEDB-40FF-83BD-CAF348A2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420007"/>
            <a:ext cx="2204186" cy="47601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2" name="Rectangle 14">
            <a:extLst>
              <a:ext uri="{FF2B5EF4-FFF2-40B4-BE49-F238E27FC236}">
                <a16:creationId xmlns:a16="http://schemas.microsoft.com/office/drawing/2014/main" id="{94E697F1-5D82-4528-B105-ECF8C24CB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367329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3" name="Rectangle 15">
            <a:extLst>
              <a:ext uri="{FF2B5EF4-FFF2-40B4-BE49-F238E27FC236}">
                <a16:creationId xmlns:a16="http://schemas.microsoft.com/office/drawing/2014/main" id="{FF3F067B-44A2-498F-97D7-0637E0370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316315"/>
            <a:ext cx="2204186" cy="47601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E2145E98-92C3-4903-B6F2-7AE1E6425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264113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5" name="Rectangle 17">
            <a:extLst>
              <a:ext uri="{FF2B5EF4-FFF2-40B4-BE49-F238E27FC236}">
                <a16:creationId xmlns:a16="http://schemas.microsoft.com/office/drawing/2014/main" id="{FFA28E7C-FADE-4E19-A429-65697A3EA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215321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6" name="Rectangle 18">
            <a:extLst>
              <a:ext uri="{FF2B5EF4-FFF2-40B4-BE49-F238E27FC236}">
                <a16:creationId xmlns:a16="http://schemas.microsoft.com/office/drawing/2014/main" id="{E5DB104C-3AEE-46AD-8760-B2A01FF0E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166530"/>
            <a:ext cx="2204186" cy="48792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7" name="Rectangle 19">
            <a:extLst>
              <a:ext uri="{FF2B5EF4-FFF2-40B4-BE49-F238E27FC236}">
                <a16:creationId xmlns:a16="http://schemas.microsoft.com/office/drawing/2014/main" id="{5B63D0D7-DEEE-4E3D-9944-737FF00A4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117738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8" name="Rectangle 20">
            <a:extLst>
              <a:ext uri="{FF2B5EF4-FFF2-40B4-BE49-F238E27FC236}">
                <a16:creationId xmlns:a16="http://schemas.microsoft.com/office/drawing/2014/main" id="{E7400095-5E7C-45E1-B9E4-7D4CF5D74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070137"/>
            <a:ext cx="2204186" cy="47601"/>
          </a:xfrm>
          <a:prstGeom prst="rect">
            <a:avLst/>
          </a:prstGeom>
          <a:solidFill>
            <a:srgbClr val="898989"/>
          </a:solidFill>
          <a:ln w="0">
            <a:solidFill>
              <a:srgbClr val="898989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71" name="Rectangle 21">
            <a:extLst>
              <a:ext uri="{FF2B5EF4-FFF2-40B4-BE49-F238E27FC236}">
                <a16:creationId xmlns:a16="http://schemas.microsoft.com/office/drawing/2014/main" id="{DAD4AA09-DC97-4FF8-AB79-2E234C6F5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60" y="4021346"/>
            <a:ext cx="2204186" cy="48792"/>
          </a:xfrm>
          <a:prstGeom prst="rect">
            <a:avLst/>
          </a:prstGeom>
          <a:solidFill>
            <a:srgbClr val="5B5B5B"/>
          </a:solidFill>
          <a:ln w="0">
            <a:solidFill>
              <a:srgbClr val="5B5B5B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73" name="Rectangle 32">
            <a:extLst>
              <a:ext uri="{FF2B5EF4-FFF2-40B4-BE49-F238E27FC236}">
                <a16:creationId xmlns:a16="http://schemas.microsoft.com/office/drawing/2014/main" id="{84BCC536-7749-46A2-BB38-F86EF9313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268" y="4421939"/>
            <a:ext cx="7248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HR Mirror</a:t>
            </a:r>
            <a:endParaRPr lang="en-US" sz="1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grpSp>
        <p:nvGrpSpPr>
          <p:cNvPr id="50" name="Group 71">
            <a:extLst>
              <a:ext uri="{FF2B5EF4-FFF2-40B4-BE49-F238E27FC236}">
                <a16:creationId xmlns:a16="http://schemas.microsoft.com/office/drawing/2014/main" id="{11DB81F8-3D9E-4C77-8C13-3AA6D0C5F588}"/>
              </a:ext>
            </a:extLst>
          </p:cNvPr>
          <p:cNvGrpSpPr>
            <a:grpSpLocks/>
          </p:cNvGrpSpPr>
          <p:nvPr/>
        </p:nvGrpSpPr>
        <p:grpSpPr bwMode="auto">
          <a:xfrm>
            <a:off x="738567" y="1873369"/>
            <a:ext cx="3043662" cy="307777"/>
            <a:chOff x="-607827" y="858748"/>
            <a:chExt cx="3043052" cy="307777"/>
          </a:xfrm>
        </p:grpSpPr>
        <p:sp>
          <p:nvSpPr>
            <p:cNvPr id="51" name="Freeform 54">
              <a:extLst>
                <a:ext uri="{FF2B5EF4-FFF2-40B4-BE49-F238E27FC236}">
                  <a16:creationId xmlns:a16="http://schemas.microsoft.com/office/drawing/2014/main" id="{3DC2CD67-9B39-48DA-A90C-F18420BAFA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568450" y="257175"/>
              <a:ext cx="212725" cy="1520825"/>
            </a:xfrm>
            <a:custGeom>
              <a:avLst/>
              <a:gdLst>
                <a:gd name="T0" fmla="*/ 2147483647 w 1147"/>
                <a:gd name="T1" fmla="*/ 0 h 4789"/>
                <a:gd name="T2" fmla="*/ 2147483647 w 1147"/>
                <a:gd name="T3" fmla="*/ 2147483647 h 4789"/>
                <a:gd name="T4" fmla="*/ 2147483647 w 1147"/>
                <a:gd name="T5" fmla="*/ 2147483647 h 4789"/>
                <a:gd name="T6" fmla="*/ 2147483647 w 1147"/>
                <a:gd name="T7" fmla="*/ 2147483647 h 4789"/>
                <a:gd name="T8" fmla="*/ 2147483647 w 1147"/>
                <a:gd name="T9" fmla="*/ 2147483647 h 4789"/>
                <a:gd name="T10" fmla="*/ 2147483647 w 1147"/>
                <a:gd name="T11" fmla="*/ 2147483647 h 4789"/>
                <a:gd name="T12" fmla="*/ 2147483647 w 1147"/>
                <a:gd name="T13" fmla="*/ 2147483647 h 4789"/>
                <a:gd name="T14" fmla="*/ 2147483647 w 1147"/>
                <a:gd name="T15" fmla="*/ 2147483647 h 4789"/>
                <a:gd name="T16" fmla="*/ 2147483647 w 1147"/>
                <a:gd name="T17" fmla="*/ 2147483647 h 4789"/>
                <a:gd name="T18" fmla="*/ 2147483647 w 1147"/>
                <a:gd name="T19" fmla="*/ 2147483647 h 4789"/>
                <a:gd name="T20" fmla="*/ 2147483647 w 1147"/>
                <a:gd name="T21" fmla="*/ 2147483647 h 4789"/>
                <a:gd name="T22" fmla="*/ 2147483647 w 1147"/>
                <a:gd name="T23" fmla="*/ 2147483647 h 4789"/>
                <a:gd name="T24" fmla="*/ 2147483647 w 1147"/>
                <a:gd name="T25" fmla="*/ 2147483647 h 4789"/>
                <a:gd name="T26" fmla="*/ 2147483647 w 1147"/>
                <a:gd name="T27" fmla="*/ 2147483647 h 4789"/>
                <a:gd name="T28" fmla="*/ 2147483647 w 1147"/>
                <a:gd name="T29" fmla="*/ 2147483647 h 4789"/>
                <a:gd name="T30" fmla="*/ 2147483647 w 1147"/>
                <a:gd name="T31" fmla="*/ 2147483647 h 4789"/>
                <a:gd name="T32" fmla="*/ 2147483647 w 1147"/>
                <a:gd name="T33" fmla="*/ 2147483647 h 4789"/>
                <a:gd name="T34" fmla="*/ 2147483647 w 1147"/>
                <a:gd name="T35" fmla="*/ 2147483647 h 4789"/>
                <a:gd name="T36" fmla="*/ 0 w 1147"/>
                <a:gd name="T37" fmla="*/ 2147483647 h 4789"/>
                <a:gd name="T38" fmla="*/ 0 w 1147"/>
                <a:gd name="T39" fmla="*/ 2147483647 h 4789"/>
                <a:gd name="T40" fmla="*/ 2147483647 w 1147"/>
                <a:gd name="T41" fmla="*/ 2147483647 h 4789"/>
                <a:gd name="T42" fmla="*/ 2147483647 w 1147"/>
                <a:gd name="T43" fmla="*/ 0 h 47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47"/>
                <a:gd name="T67" fmla="*/ 0 h 4789"/>
                <a:gd name="T68" fmla="*/ 1147 w 1147"/>
                <a:gd name="T69" fmla="*/ 4789 h 47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47" h="4789">
                  <a:moveTo>
                    <a:pt x="1147" y="0"/>
                  </a:moveTo>
                  <a:lnTo>
                    <a:pt x="1100" y="298"/>
                  </a:lnTo>
                  <a:lnTo>
                    <a:pt x="1059" y="606"/>
                  </a:lnTo>
                  <a:lnTo>
                    <a:pt x="1021" y="920"/>
                  </a:lnTo>
                  <a:lnTo>
                    <a:pt x="995" y="1237"/>
                  </a:lnTo>
                  <a:lnTo>
                    <a:pt x="973" y="1554"/>
                  </a:lnTo>
                  <a:lnTo>
                    <a:pt x="960" y="1876"/>
                  </a:lnTo>
                  <a:lnTo>
                    <a:pt x="950" y="2209"/>
                  </a:lnTo>
                  <a:lnTo>
                    <a:pt x="950" y="2532"/>
                  </a:lnTo>
                  <a:lnTo>
                    <a:pt x="956" y="2855"/>
                  </a:lnTo>
                  <a:lnTo>
                    <a:pt x="968" y="3181"/>
                  </a:lnTo>
                  <a:lnTo>
                    <a:pt x="988" y="3500"/>
                  </a:lnTo>
                  <a:lnTo>
                    <a:pt x="1015" y="3817"/>
                  </a:lnTo>
                  <a:lnTo>
                    <a:pt x="1049" y="4130"/>
                  </a:lnTo>
                  <a:lnTo>
                    <a:pt x="1092" y="4441"/>
                  </a:lnTo>
                  <a:lnTo>
                    <a:pt x="1137" y="4742"/>
                  </a:lnTo>
                  <a:lnTo>
                    <a:pt x="1147" y="4789"/>
                  </a:lnTo>
                  <a:lnTo>
                    <a:pt x="0" y="4789"/>
                  </a:lnTo>
                  <a:lnTo>
                    <a:pt x="0" y="5"/>
                  </a:lnTo>
                  <a:lnTo>
                    <a:pt x="1147" y="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CCFFFF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52" name="TextBox 66">
              <a:extLst>
                <a:ext uri="{FF2B5EF4-FFF2-40B4-BE49-F238E27FC236}">
                  <a16:creationId xmlns:a16="http://schemas.microsoft.com/office/drawing/2014/main" id="{C63FD374-E877-4424-B82F-CDE0C23C5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07827" y="858748"/>
              <a:ext cx="1289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External mirror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6ADDFB-50CB-462D-9229-70C84E5D26A9}"/>
              </a:ext>
            </a:extLst>
          </p:cNvPr>
          <p:cNvSpPr/>
          <p:nvPr/>
        </p:nvSpPr>
        <p:spPr>
          <a:xfrm rot="18676176">
            <a:off x="8554746" y="1791394"/>
            <a:ext cx="740075" cy="42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725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7D7A782B-E154-4630-9EAB-BED0DEAF7A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705721"/>
              </p:ext>
            </p:extLst>
          </p:nvPr>
        </p:nvGraphicFramePr>
        <p:xfrm>
          <a:off x="6941516" y="35370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FC8E7E-51AC-46FB-B896-7EFF0062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24" y="364301"/>
            <a:ext cx="10515600" cy="535531"/>
          </a:xfrm>
        </p:spPr>
        <p:txBody>
          <a:bodyPr/>
          <a:lstStyle/>
          <a:p>
            <a:r>
              <a:rPr lang="en-US" dirty="0"/>
              <a:t>OPSL Benefits and Opportunities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1B2DAD-8B3F-4155-A802-3CAD12E33E3B}"/>
              </a:ext>
            </a:extLst>
          </p:cNvPr>
          <p:cNvSpPr txBox="1"/>
          <p:nvPr/>
        </p:nvSpPr>
        <p:spPr>
          <a:xfrm>
            <a:off x="8531233" y="2000277"/>
            <a:ext cx="2406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High power capable @: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920-1180 nm (native)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460-590 nm (SHG)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8C8495C-1DDD-4E18-AAA9-86EFD8223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"/>
          <a:stretch/>
        </p:blipFill>
        <p:spPr>
          <a:xfrm>
            <a:off x="468445" y="1341776"/>
            <a:ext cx="7587752" cy="205694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8B4733D-AEA7-44B5-84D8-30D4F6E8434B}"/>
              </a:ext>
            </a:extLst>
          </p:cNvPr>
          <p:cNvSpPr txBox="1"/>
          <p:nvPr/>
        </p:nvSpPr>
        <p:spPr>
          <a:xfrm>
            <a:off x="1821721" y="3429000"/>
            <a:ext cx="478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Wavelength coverage can be extended to 300-2,000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B7771-7C76-4FAC-B0C5-4C1D75B69965}"/>
              </a:ext>
            </a:extLst>
          </p:cNvPr>
          <p:cNvSpPr txBox="1"/>
          <p:nvPr/>
        </p:nvSpPr>
        <p:spPr>
          <a:xfrm>
            <a:off x="4042829" y="22388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ymbol" panose="05050102010706020507" pitchFamily="18" charset="2"/>
              </a:rPr>
              <a:t>w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18882-F93F-48C9-AC03-D5788DAC4507}"/>
              </a:ext>
            </a:extLst>
          </p:cNvPr>
          <p:cNvSpPr txBox="1"/>
          <p:nvPr/>
        </p:nvSpPr>
        <p:spPr>
          <a:xfrm>
            <a:off x="1753710" y="223880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ymbol" panose="05050102010706020507" pitchFamily="18" charset="2"/>
              </a:rPr>
              <a:t>2w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5933D-A535-423A-AC0C-09F55545ED14}"/>
              </a:ext>
            </a:extLst>
          </p:cNvPr>
          <p:cNvSpPr txBox="1"/>
          <p:nvPr/>
        </p:nvSpPr>
        <p:spPr>
          <a:xfrm>
            <a:off x="1112962" y="2608136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Symbol" panose="05050102010706020507" pitchFamily="18" charset="2"/>
              </a:rPr>
              <a:t>3w</a:t>
            </a:r>
            <a:endParaRPr lang="en-US" sz="1100" dirty="0">
              <a:latin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55AFA-F99C-41C5-8733-3EF821B62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6" t="11691" r="5600" b="7587"/>
          <a:stretch/>
        </p:blipFill>
        <p:spPr>
          <a:xfrm>
            <a:off x="1337167" y="4050701"/>
            <a:ext cx="2536723" cy="23066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22545A-8BDA-4C30-A6F0-88B20CA837EE}"/>
              </a:ext>
            </a:extLst>
          </p:cNvPr>
          <p:cNvCxnSpPr>
            <a:cxnSpLocks/>
          </p:cNvCxnSpPr>
          <p:nvPr/>
        </p:nvCxnSpPr>
        <p:spPr>
          <a:xfrm>
            <a:off x="7834128" y="4036423"/>
            <a:ext cx="0" cy="1675838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1D079D-C0D9-459E-8B18-9A45BCC878A5}"/>
              </a:ext>
            </a:extLst>
          </p:cNvPr>
          <p:cNvCxnSpPr>
            <a:cxnSpLocks/>
          </p:cNvCxnSpPr>
          <p:nvPr/>
        </p:nvCxnSpPr>
        <p:spPr>
          <a:xfrm>
            <a:off x="11088956" y="4025539"/>
            <a:ext cx="0" cy="1675838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E08A9A-D073-4A44-9BA4-8EDD616BDF15}"/>
              </a:ext>
            </a:extLst>
          </p:cNvPr>
          <p:cNvSpPr txBox="1"/>
          <p:nvPr/>
        </p:nvSpPr>
        <p:spPr>
          <a:xfrm>
            <a:off x="11088956" y="3997814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Symbol" panose="05050102010706020507" pitchFamily="18" charset="2"/>
              </a:rPr>
              <a:t>w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CAC1B0-F84E-4E0B-853A-0DB07909E2FA}"/>
              </a:ext>
            </a:extLst>
          </p:cNvPr>
          <p:cNvSpPr txBox="1"/>
          <p:nvPr/>
        </p:nvSpPr>
        <p:spPr>
          <a:xfrm>
            <a:off x="8935837" y="402859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Symbol" panose="05050102010706020507" pitchFamily="18" charset="2"/>
              </a:rPr>
              <a:t>2w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549812-54D6-4D09-B54E-63A964D73998}"/>
              </a:ext>
            </a:extLst>
          </p:cNvPr>
          <p:cNvSpPr txBox="1"/>
          <p:nvPr/>
        </p:nvSpPr>
        <p:spPr>
          <a:xfrm>
            <a:off x="7424344" y="4050701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Symbol" panose="05050102010706020507" pitchFamily="18" charset="2"/>
              </a:rPr>
              <a:t>3w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99BB6-F0EB-4E4F-94E5-E53C5939F345}"/>
              </a:ext>
            </a:extLst>
          </p:cNvPr>
          <p:cNvSpPr txBox="1"/>
          <p:nvPr/>
        </p:nvSpPr>
        <p:spPr>
          <a:xfrm>
            <a:off x="3155995" y="4874065"/>
            <a:ext cx="2846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     Verdi </a:t>
            </a:r>
          </a:p>
          <a:p>
            <a:endParaRPr lang="de-DE" sz="1400" dirty="0"/>
          </a:p>
          <a:p>
            <a:r>
              <a:rPr lang="de-DE" sz="1400" dirty="0"/>
              <a:t>	</a:t>
            </a:r>
            <a:r>
              <a:rPr lang="de-DE" sz="1400" dirty="0" err="1"/>
              <a:t>well</a:t>
            </a:r>
            <a:r>
              <a:rPr lang="de-DE" sz="1400" dirty="0"/>
              <a:t> </a:t>
            </a:r>
            <a:r>
              <a:rPr lang="de-DE" sz="1400" dirty="0" err="1"/>
              <a:t>known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	</a:t>
            </a:r>
            <a:r>
              <a:rPr lang="de-DE" sz="1400" dirty="0" err="1"/>
              <a:t>Ti:Sapphire</a:t>
            </a:r>
            <a:r>
              <a:rPr lang="de-DE" sz="1400" dirty="0"/>
              <a:t> </a:t>
            </a:r>
            <a:r>
              <a:rPr lang="de-DE" sz="1400" dirty="0" err="1"/>
              <a:t>pumping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8567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5EFA2C-CE4F-4224-88DB-A5397F61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843" y="3635115"/>
            <a:ext cx="2036240" cy="2054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7A7E2-CED6-4CC1-857D-B3EBCB55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 Quantum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30D9-7D6B-4913-BEA0-0021DDA29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547916"/>
            <a:ext cx="10905309" cy="2209973"/>
          </a:xfrm>
        </p:spPr>
        <p:txBody>
          <a:bodyPr>
            <a:normAutofit/>
          </a:bodyPr>
          <a:lstStyle/>
          <a:p>
            <a:r>
              <a:rPr lang="en-US" sz="2400" dirty="0"/>
              <a:t>Coherent has been involved with Quantum Science for decades</a:t>
            </a:r>
          </a:p>
          <a:p>
            <a:r>
              <a:rPr lang="en-US" sz="2400" dirty="0"/>
              <a:t>Multiple technology platforms available to address Quantum 2.0</a:t>
            </a:r>
          </a:p>
          <a:p>
            <a:r>
              <a:rPr lang="en-US" sz="2400" dirty="0"/>
              <a:t>We are interested in </a:t>
            </a:r>
            <a:r>
              <a:rPr lang="en-US" sz="2400" dirty="0" err="1"/>
              <a:t>cooperations</a:t>
            </a:r>
            <a:r>
              <a:rPr lang="en-US" sz="2400" dirty="0"/>
              <a:t> to address commercially viable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3CB6B-5A1A-4B4D-B2BF-EFE3D845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70" y="4700230"/>
            <a:ext cx="2978671" cy="1978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27BB7-539A-4F27-9082-8BBDE52FE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757889"/>
            <a:ext cx="3545810" cy="23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444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41248" y="4361688"/>
            <a:ext cx="9144000" cy="886968"/>
          </a:xfrm>
        </p:spPr>
        <p:txBody>
          <a:bodyPr/>
          <a:lstStyle/>
          <a:p>
            <a:r>
              <a:rPr lang="de-DE" dirty="0"/>
              <a:t>THANK YOU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41248" y="5794425"/>
            <a:ext cx="950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67171"/>
                </a:solidFill>
              </a:rPr>
              <a:t>dirk.mueller@coherent.com    &amp;    marco.arrigoni@coherent.com</a:t>
            </a:r>
          </a:p>
        </p:txBody>
      </p:sp>
    </p:spTree>
    <p:extLst>
      <p:ext uri="{BB962C8B-B14F-4D97-AF65-F5344CB8AC3E}">
        <p14:creationId xmlns:p14="http://schemas.microsoft.com/office/powerpoint/2010/main" val="943329364"/>
      </p:ext>
    </p:extLst>
  </p:cSld>
  <p:clrMapOvr>
    <a:masterClrMapping/>
  </p:clrMapOvr>
</p:sld>
</file>

<file path=ppt/theme/theme1.xml><?xml version="1.0" encoding="utf-8"?>
<a:theme xmlns:a="http://schemas.openxmlformats.org/drawingml/2006/main" name="Coherent Theme">
  <a:themeElements>
    <a:clrScheme name="Coherent">
      <a:dk1>
        <a:srgbClr val="000000"/>
      </a:dk1>
      <a:lt1>
        <a:srgbClr val="FFFFFF"/>
      </a:lt1>
      <a:dk2>
        <a:srgbClr val="565656"/>
      </a:dk2>
      <a:lt2>
        <a:srgbClr val="DDDDDD"/>
      </a:lt2>
      <a:accent1>
        <a:srgbClr val="2A5DA2"/>
      </a:accent1>
      <a:accent2>
        <a:srgbClr val="93A0A3"/>
      </a:accent2>
      <a:accent3>
        <a:srgbClr val="FFCC00"/>
      </a:accent3>
      <a:accent4>
        <a:srgbClr val="C1302D"/>
      </a:accent4>
      <a:accent5>
        <a:srgbClr val="628050"/>
      </a:accent5>
      <a:accent6>
        <a:srgbClr val="FF9900"/>
      </a:accent6>
      <a:hlink>
        <a:srgbClr val="4E67C8"/>
      </a:hlink>
      <a:folHlink>
        <a:srgbClr val="59A8D1"/>
      </a:folHlink>
    </a:clrScheme>
    <a:fontScheme name="Coherent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HR_PPT_16x9_template_POT_workfile.pptx" id="{C96AADF3-99E0-4D2D-80C6-96788048B891}" vid="{A1A618C7-3FAB-426F-97B7-2FAC92C53E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89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Open Sans</vt:lpstr>
      <vt:lpstr>Open Sans Semibold</vt:lpstr>
      <vt:lpstr>Symbol</vt:lpstr>
      <vt:lpstr>Times New Roman</vt:lpstr>
      <vt:lpstr>Coherent Theme</vt:lpstr>
      <vt:lpstr>COHERENT</vt:lpstr>
      <vt:lpstr>Coherent Products for the Quantum Community</vt:lpstr>
      <vt:lpstr>Optically Pumped Semiconductor Lasers (OPSLs)</vt:lpstr>
      <vt:lpstr>OPSL Benefits and Opportunities</vt:lpstr>
      <vt:lpstr>Coherent in Quantum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COHERENT</dc:title>
  <dc:creator>Mueller, Dirk</dc:creator>
  <cp:lastModifiedBy>Mueller, Dirk</cp:lastModifiedBy>
  <cp:revision>30</cp:revision>
  <dcterms:created xsi:type="dcterms:W3CDTF">2021-05-19T19:20:28Z</dcterms:created>
  <dcterms:modified xsi:type="dcterms:W3CDTF">2021-05-26T17:26:54Z</dcterms:modified>
</cp:coreProperties>
</file>